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4"/>
  </p:notesMasterIdLst>
  <p:sldIdLst>
    <p:sldId id="262" r:id="rId2"/>
    <p:sldId id="291" r:id="rId3"/>
    <p:sldId id="357" r:id="rId4"/>
    <p:sldId id="278" r:id="rId5"/>
    <p:sldId id="279" r:id="rId6"/>
    <p:sldId id="327" r:id="rId7"/>
    <p:sldId id="326" r:id="rId8"/>
    <p:sldId id="358" r:id="rId9"/>
    <p:sldId id="321" r:id="rId10"/>
    <p:sldId id="323" r:id="rId11"/>
    <p:sldId id="359" r:id="rId12"/>
    <p:sldId id="341" r:id="rId13"/>
    <p:sldId id="342" r:id="rId14"/>
    <p:sldId id="343" r:id="rId15"/>
    <p:sldId id="344" r:id="rId16"/>
    <p:sldId id="345" r:id="rId17"/>
    <p:sldId id="346" r:id="rId18"/>
    <p:sldId id="362" r:id="rId19"/>
    <p:sldId id="347" r:id="rId20"/>
    <p:sldId id="360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61" r:id="rId31"/>
    <p:sldId id="339" r:id="rId32"/>
    <p:sldId id="277" r:id="rId3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g Thien Ly" initials="LTL" lastIdx="0" clrIdx="0">
    <p:extLst>
      <p:ext uri="{19B8F6BF-5375-455C-9EA6-DF929625EA0E}">
        <p15:presenceInfo xmlns:p15="http://schemas.microsoft.com/office/powerpoint/2012/main" userId="ddb1e154c1abee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305"/>
    <a:srgbClr val="3C3C3C"/>
    <a:srgbClr val="FFE600"/>
    <a:srgbClr val="000000"/>
    <a:srgbClr val="E6E6E6"/>
    <a:srgbClr val="282828"/>
    <a:srgbClr val="FFBE00"/>
    <a:srgbClr val="F8B323"/>
    <a:srgbClr val="7C7C7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>
      <p:cViewPr varScale="1">
        <p:scale>
          <a:sx n="78" d="100"/>
          <a:sy n="78" d="100"/>
        </p:scale>
        <p:origin x="133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CE6CD-989F-4DBC-8B26-46C44B476715}" type="datetimeFigureOut">
              <a:rPr lang="en-AU" smtClean="0"/>
              <a:t>31/05/2019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6663D-D824-4113-AFB8-065035A07D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557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6663D-D824-4113-AFB8-065035A07D13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918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scalloped circle">
            <a:extLst>
              <a:ext uri="{FF2B5EF4-FFF2-40B4-BE49-F238E27FC236}">
                <a16:creationId xmlns:a16="http://schemas.microsoft.com/office/drawing/2014/main" id="{91FE7654-4A44-42AC-9362-9F675BCDCAC3}"/>
              </a:ext>
            </a:extLst>
          </p:cNvPr>
          <p:cNvSpPr/>
          <p:nvPr userDrawn="1"/>
        </p:nvSpPr>
        <p:spPr bwMode="auto">
          <a:xfrm>
            <a:off x="2335213" y="814388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ibbon: Tilted Down 8">
            <a:extLst>
              <a:ext uri="{FF2B5EF4-FFF2-40B4-BE49-F238E27FC236}">
                <a16:creationId xmlns:a16="http://schemas.microsoft.com/office/drawing/2014/main" id="{6A98B1FC-FD18-4B91-AE55-B09CC4814FF7}"/>
              </a:ext>
            </a:extLst>
          </p:cNvPr>
          <p:cNvSpPr/>
          <p:nvPr userDrawn="1"/>
        </p:nvSpPr>
        <p:spPr>
          <a:xfrm>
            <a:off x="1370045" y="3884865"/>
            <a:ext cx="7165910" cy="1741629"/>
          </a:xfrm>
          <a:prstGeom prst="ribbo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76987F-DA20-4A5F-A9CF-D7DBA2FAE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843882"/>
            <a:ext cx="9906000" cy="219487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all" spc="600" baseline="0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938B1131-EAD1-4CD5-B765-5D2B8D6589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50386" y="4278079"/>
            <a:ext cx="3605228" cy="12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9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36E62B-5335-450A-8E0B-5BBA6CB78F8D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" cy="860425"/>
          </a:xfrm>
          <a:prstGeom prst="rect">
            <a:avLst/>
          </a:prstGeom>
          <a:solidFill>
            <a:srgbClr val="F8B323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latin typeface="EYInterstate" panose="0200050302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7F05B2-8797-4FA5-9BBE-3F4638F00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"/>
            <a:ext cx="914400" cy="860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sz="4800" b="1" kern="1200" dirty="0">
                <a:solidFill>
                  <a:schemeClr val="bg1"/>
                </a:solidFill>
                <a:effectLst>
                  <a:outerShdw blurRad="59944" dist="200025" dir="15000000" sy="30000" kx="-1800000" algn="bl" rotWithShape="0">
                    <a:srgbClr val="000000">
                      <a:alpha val="32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654D0-A0DE-4352-AA2B-D015D2F6969E}"/>
              </a:ext>
            </a:extLst>
          </p:cNvPr>
          <p:cNvCxnSpPr>
            <a:cxnSpLocks/>
          </p:cNvCxnSpPr>
          <p:nvPr userDrawn="1"/>
        </p:nvCxnSpPr>
        <p:spPr>
          <a:xfrm>
            <a:off x="0" y="860425"/>
            <a:ext cx="9906000" cy="0"/>
          </a:xfrm>
          <a:prstGeom prst="line">
            <a:avLst/>
          </a:prstGeom>
          <a:ln w="28575">
            <a:solidFill>
              <a:srgbClr val="F8B323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644F915-EAAF-4BAE-83E1-88CD971E9E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92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73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5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A9812-F3F4-43CB-8124-428160FE5F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sz="4800" dirty="0"/>
              <a:t>COMP5703</a:t>
            </a:r>
          </a:p>
          <a:p>
            <a:endParaRPr lang="en-AU" sz="4800" dirty="0"/>
          </a:p>
          <a:p>
            <a:r>
              <a:rPr lang="en-AU" sz="4800" dirty="0"/>
              <a:t>KINDER FOOD FINDER SYSTEM</a:t>
            </a:r>
            <a:endParaRPr lang="en-AU" sz="3000" dirty="0"/>
          </a:p>
          <a:p>
            <a:endParaRPr lang="en-AU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5E35C-90A4-43AF-841E-0901F5FB21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700"/>
              </a:spcBef>
              <a:buClr>
                <a:schemeClr val="tx2"/>
              </a:buClr>
            </a:pPr>
            <a:r>
              <a:rPr lang="en-AU" sz="20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Kinder Food Finder Group 2</a:t>
            </a:r>
          </a:p>
        </p:txBody>
      </p:sp>
    </p:spTree>
    <p:extLst>
      <p:ext uri="{BB962C8B-B14F-4D97-AF65-F5344CB8AC3E}">
        <p14:creationId xmlns:p14="http://schemas.microsoft.com/office/powerpoint/2010/main" val="3615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/>
              <a:t>KINDER FOOD FINDER SYSTEM</a:t>
            </a:r>
          </a:p>
          <a:p>
            <a:r>
              <a:rPr lang="en-AU" sz="2600"/>
              <a:t>Requirements </a:t>
            </a:r>
            <a:r>
              <a:rPr lang="en-AU" sz="2600" dirty="0"/>
              <a:t>for the 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557724-366C-4CC7-B46B-7BAC778FE182}"/>
              </a:ext>
            </a:extLst>
          </p:cNvPr>
          <p:cNvCxnSpPr>
            <a:cxnSpLocks/>
          </p:cNvCxnSpPr>
          <p:nvPr/>
        </p:nvCxnSpPr>
        <p:spPr>
          <a:xfrm>
            <a:off x="4953000" y="1061710"/>
            <a:ext cx="0" cy="3933077"/>
          </a:xfrm>
          <a:prstGeom prst="line">
            <a:avLst/>
          </a:prstGeom>
          <a:ln w="28575">
            <a:solidFill>
              <a:srgbClr val="FFA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4B237D-FCC3-40DA-9BD7-B5805698B068}"/>
              </a:ext>
            </a:extLst>
          </p:cNvPr>
          <p:cNvSpPr/>
          <p:nvPr/>
        </p:nvSpPr>
        <p:spPr>
          <a:xfrm>
            <a:off x="80914" y="1061709"/>
            <a:ext cx="4791172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spcCol="216000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MOBILE APPLICATION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Search/ browse function that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animal-welfare rating of different brands;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and Report function enables users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others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to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where to buy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brand;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data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users (i.e. How many times a brand is searched)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81AF3-A9D8-4652-8073-5B830F8433C5}"/>
              </a:ext>
            </a:extLst>
          </p:cNvPr>
          <p:cNvSpPr/>
          <p:nvPr/>
        </p:nvSpPr>
        <p:spPr>
          <a:xfrm>
            <a:off x="5033914" y="1061709"/>
            <a:ext cx="4791172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SERVER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management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functions: insert, query, delete, update;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to communicate with the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(Receive and send data);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 and display </a:t>
            </a: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data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71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5148"/>
              </p:ext>
            </p:extLst>
          </p:nvPr>
        </p:nvGraphicFramePr>
        <p:xfrm>
          <a:off x="4734195" y="1528579"/>
          <a:ext cx="4082146" cy="3121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KINDER FOOD FINDER SYSTEM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5148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9178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8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Technologies</a:t>
            </a:r>
          </a:p>
        </p:txBody>
      </p:sp>
      <p:grpSp>
        <p:nvGrpSpPr>
          <p:cNvPr id="7" name="Group 146">
            <a:extLst>
              <a:ext uri="{FF2B5EF4-FFF2-40B4-BE49-F238E27FC236}">
                <a16:creationId xmlns:a16="http://schemas.microsoft.com/office/drawing/2014/main" id="{C27578BE-27D0-43E7-B6B5-40416129901B}"/>
              </a:ext>
            </a:extLst>
          </p:cNvPr>
          <p:cNvGrpSpPr/>
          <p:nvPr/>
        </p:nvGrpSpPr>
        <p:grpSpPr>
          <a:xfrm>
            <a:off x="1525500" y="1504573"/>
            <a:ext cx="6855000" cy="3848854"/>
            <a:chOff x="0" y="0"/>
            <a:chExt cx="6854999" cy="3848853"/>
          </a:xfrm>
        </p:grpSpPr>
        <p:sp>
          <p:nvSpPr>
            <p:cNvPr id="8" name="Shape 138">
              <a:extLst>
                <a:ext uri="{FF2B5EF4-FFF2-40B4-BE49-F238E27FC236}">
                  <a16:creationId xmlns:a16="http://schemas.microsoft.com/office/drawing/2014/main" id="{E9B09E45-9F74-4873-AC3E-CE07791B4D0C}"/>
                </a:ext>
              </a:extLst>
            </p:cNvPr>
            <p:cNvSpPr/>
            <p:nvPr/>
          </p:nvSpPr>
          <p:spPr>
            <a:xfrm>
              <a:off x="392172" y="0"/>
              <a:ext cx="266740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Languages: JAVA</a:t>
              </a:r>
            </a:p>
          </p:txBody>
        </p:sp>
        <p:sp>
          <p:nvSpPr>
            <p:cNvPr id="11" name="Shape 139">
              <a:extLst>
                <a:ext uri="{FF2B5EF4-FFF2-40B4-BE49-F238E27FC236}">
                  <a16:creationId xmlns:a16="http://schemas.microsoft.com/office/drawing/2014/main" id="{6FF790E2-29E5-4E40-A909-49FBDBC6CD36}"/>
                </a:ext>
              </a:extLst>
            </p:cNvPr>
            <p:cNvSpPr/>
            <p:nvPr/>
          </p:nvSpPr>
          <p:spPr>
            <a:xfrm>
              <a:off x="392172" y="848791"/>
              <a:ext cx="376724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Software: Android Studio</a:t>
              </a:r>
            </a:p>
          </p:txBody>
        </p:sp>
        <p:grpSp>
          <p:nvGrpSpPr>
            <p:cNvPr id="13" name="Group 142">
              <a:extLst>
                <a:ext uri="{FF2B5EF4-FFF2-40B4-BE49-F238E27FC236}">
                  <a16:creationId xmlns:a16="http://schemas.microsoft.com/office/drawing/2014/main" id="{ABEFC1DC-C6D4-45A0-9B54-DD1D43FF5114}"/>
                </a:ext>
              </a:extLst>
            </p:cNvPr>
            <p:cNvGrpSpPr/>
            <p:nvPr/>
          </p:nvGrpSpPr>
          <p:grpSpPr>
            <a:xfrm>
              <a:off x="366773" y="1697584"/>
              <a:ext cx="6488227" cy="2151270"/>
              <a:chOff x="0" y="0"/>
              <a:chExt cx="6488226" cy="2151268"/>
            </a:xfrm>
          </p:grpSpPr>
          <p:sp>
            <p:nvSpPr>
              <p:cNvPr id="17" name="Shape 140">
                <a:extLst>
                  <a:ext uri="{FF2B5EF4-FFF2-40B4-BE49-F238E27FC236}">
                    <a16:creationId xmlns:a16="http://schemas.microsoft.com/office/drawing/2014/main" id="{3D03A796-E666-4A54-BC07-FDC1FC455343}"/>
                  </a:ext>
                </a:extLst>
              </p:cNvPr>
              <p:cNvSpPr/>
              <p:nvPr/>
            </p:nvSpPr>
            <p:spPr>
              <a:xfrm>
                <a:off x="0" y="535828"/>
                <a:ext cx="6488227" cy="161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Facebook Login— User login;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Google play services: Maps—location implementation;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Volley— Internet implementation;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Picasso—image load and cache;</a:t>
                </a:r>
              </a:p>
              <a:p>
                <a:pPr marL="200526" indent="-200526" defTabSz="914400">
                  <a:buSzPct val="100000"/>
                  <a:buChar char="•"/>
                  <a:defRPr sz="2000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Gson— JSON file parse;</a:t>
                </a:r>
              </a:p>
            </p:txBody>
          </p:sp>
          <p:sp>
            <p:nvSpPr>
              <p:cNvPr id="18" name="Shape 141">
                <a:extLst>
                  <a:ext uri="{FF2B5EF4-FFF2-40B4-BE49-F238E27FC236}">
                    <a16:creationId xmlns:a16="http://schemas.microsoft.com/office/drawing/2014/main" id="{1A5823FF-4D1B-4B08-BA38-A2836BFD106F}"/>
                  </a:ext>
                </a:extLst>
              </p:cNvPr>
              <p:cNvSpPr/>
              <p:nvPr/>
            </p:nvSpPr>
            <p:spPr>
              <a:xfrm>
                <a:off x="25399" y="0"/>
                <a:ext cx="4586844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914400">
                  <a:defRPr sz="2400" b="1"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Third Party Libraries and Tools</a:t>
                </a:r>
              </a:p>
            </p:txBody>
          </p:sp>
        </p:grpSp>
        <p:sp>
          <p:nvSpPr>
            <p:cNvPr id="14" name="Shape 143">
              <a:extLst>
                <a:ext uri="{FF2B5EF4-FFF2-40B4-BE49-F238E27FC236}">
                  <a16:creationId xmlns:a16="http://schemas.microsoft.com/office/drawing/2014/main" id="{3D4330C1-4C93-4E76-A074-4791671920C8}"/>
                </a:ext>
              </a:extLst>
            </p:cNvPr>
            <p:cNvSpPr/>
            <p:nvPr/>
          </p:nvSpPr>
          <p:spPr>
            <a:xfrm>
              <a:off x="0" y="116531"/>
              <a:ext cx="228603" cy="228603"/>
            </a:xfrm>
            <a:prstGeom prst="ellipse">
              <a:avLst/>
            </a:prstGeom>
            <a:solidFill>
              <a:srgbClr val="A1BD7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144">
              <a:extLst>
                <a:ext uri="{FF2B5EF4-FFF2-40B4-BE49-F238E27FC236}">
                  <a16:creationId xmlns:a16="http://schemas.microsoft.com/office/drawing/2014/main" id="{E256620E-0E82-4D75-8068-53C669E12C96}"/>
                </a:ext>
              </a:extLst>
            </p:cNvPr>
            <p:cNvSpPr/>
            <p:nvPr/>
          </p:nvSpPr>
          <p:spPr>
            <a:xfrm>
              <a:off x="0" y="965324"/>
              <a:ext cx="228603" cy="228604"/>
            </a:xfrm>
            <a:prstGeom prst="ellipse">
              <a:avLst/>
            </a:prstGeom>
            <a:solidFill>
              <a:srgbClr val="F58D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 145">
              <a:extLst>
                <a:ext uri="{FF2B5EF4-FFF2-40B4-BE49-F238E27FC236}">
                  <a16:creationId xmlns:a16="http://schemas.microsoft.com/office/drawing/2014/main" id="{CB28C50F-97E9-4DCA-9813-A2D09A3CC3CB}"/>
                </a:ext>
              </a:extLst>
            </p:cNvPr>
            <p:cNvSpPr/>
            <p:nvPr/>
          </p:nvSpPr>
          <p:spPr>
            <a:xfrm>
              <a:off x="0" y="1814116"/>
              <a:ext cx="228603" cy="228603"/>
            </a:xfrm>
            <a:prstGeom prst="ellipse">
              <a:avLst/>
            </a:prstGeom>
            <a:solidFill>
              <a:srgbClr val="FFE0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941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Main features</a:t>
            </a:r>
          </a:p>
        </p:txBody>
      </p:sp>
      <p:grpSp>
        <p:nvGrpSpPr>
          <p:cNvPr id="19" name="Group 155">
            <a:extLst>
              <a:ext uri="{FF2B5EF4-FFF2-40B4-BE49-F238E27FC236}">
                <a16:creationId xmlns:a16="http://schemas.microsoft.com/office/drawing/2014/main" id="{3C8BB948-4E72-4202-98EC-F36906BD218D}"/>
              </a:ext>
            </a:extLst>
          </p:cNvPr>
          <p:cNvGrpSpPr/>
          <p:nvPr/>
        </p:nvGrpSpPr>
        <p:grpSpPr>
          <a:xfrm>
            <a:off x="767133" y="1633639"/>
            <a:ext cx="8771182" cy="3903237"/>
            <a:chOff x="0" y="0"/>
            <a:chExt cx="8771180" cy="3903236"/>
          </a:xfrm>
        </p:grpSpPr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5A82DAA1-C2E5-4ABB-BA44-DFB35F6FC7F1}"/>
                </a:ext>
              </a:extLst>
            </p:cNvPr>
            <p:cNvSpPr/>
            <p:nvPr/>
          </p:nvSpPr>
          <p:spPr>
            <a:xfrm>
              <a:off x="0" y="0"/>
              <a:ext cx="706084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dirty="0"/>
                <a:t>Search for rating by brand or accreditation</a:t>
              </a:r>
            </a:p>
          </p:txBody>
        </p:sp>
        <p:sp>
          <p:nvSpPr>
            <p:cNvPr id="21" name="Shape 151">
              <a:extLst>
                <a:ext uri="{FF2B5EF4-FFF2-40B4-BE49-F238E27FC236}">
                  <a16:creationId xmlns:a16="http://schemas.microsoft.com/office/drawing/2014/main" id="{9C510430-B06D-440C-8258-BC16A7E30543}"/>
                </a:ext>
              </a:extLst>
            </p:cNvPr>
            <p:cNvSpPr/>
            <p:nvPr/>
          </p:nvSpPr>
          <p:spPr>
            <a:xfrm>
              <a:off x="0" y="828277"/>
              <a:ext cx="877118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dirty="0"/>
                <a:t>Browse a rating by category, accreditation, and rating</a:t>
              </a:r>
            </a:p>
          </p:txBody>
        </p:sp>
        <p:sp>
          <p:nvSpPr>
            <p:cNvPr id="22" name="Shape 152">
              <a:extLst>
                <a:ext uri="{FF2B5EF4-FFF2-40B4-BE49-F238E27FC236}">
                  <a16:creationId xmlns:a16="http://schemas.microsoft.com/office/drawing/2014/main" id="{0D9EB9D7-254C-4A6D-8709-474FC2BEBCE2}"/>
                </a:ext>
              </a:extLst>
            </p:cNvPr>
            <p:cNvSpPr/>
            <p:nvPr/>
          </p:nvSpPr>
          <p:spPr>
            <a:xfrm>
              <a:off x="0" y="1697585"/>
              <a:ext cx="392934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t>Report a Store Feature</a:t>
              </a:r>
            </a:p>
          </p:txBody>
        </p:sp>
        <p:sp>
          <p:nvSpPr>
            <p:cNvPr id="23" name="Shape 153">
              <a:extLst>
                <a:ext uri="{FF2B5EF4-FFF2-40B4-BE49-F238E27FC236}">
                  <a16:creationId xmlns:a16="http://schemas.microsoft.com/office/drawing/2014/main" id="{871A0A5B-86D0-421E-9882-624204FCCE45}"/>
                </a:ext>
              </a:extLst>
            </p:cNvPr>
            <p:cNvSpPr/>
            <p:nvPr/>
          </p:nvSpPr>
          <p:spPr>
            <a:xfrm>
              <a:off x="0" y="2569579"/>
              <a:ext cx="429899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dirty="0"/>
                <a:t>Data Interaction Feature </a:t>
              </a:r>
            </a:p>
          </p:txBody>
        </p:sp>
        <p:sp>
          <p:nvSpPr>
            <p:cNvPr id="24" name="Shape 154">
              <a:extLst>
                <a:ext uri="{FF2B5EF4-FFF2-40B4-BE49-F238E27FC236}">
                  <a16:creationId xmlns:a16="http://schemas.microsoft.com/office/drawing/2014/main" id="{30BE78BA-DA9F-48DA-9D56-62B976C3D4A5}"/>
                </a:ext>
              </a:extLst>
            </p:cNvPr>
            <p:cNvSpPr/>
            <p:nvPr/>
          </p:nvSpPr>
          <p:spPr>
            <a:xfrm>
              <a:off x="0" y="3441573"/>
              <a:ext cx="302114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dirty="0"/>
                <a:t>Location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03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Search feature by brand name</a:t>
            </a:r>
          </a:p>
        </p:txBody>
      </p:sp>
      <p:sp>
        <p:nvSpPr>
          <p:cNvPr id="10" name="Shape 159">
            <a:extLst>
              <a:ext uri="{FF2B5EF4-FFF2-40B4-BE49-F238E27FC236}">
                <a16:creationId xmlns:a16="http://schemas.microsoft.com/office/drawing/2014/main" id="{1B3052E2-297A-4F48-BC75-EF7CE3FA737D}"/>
              </a:ext>
            </a:extLst>
          </p:cNvPr>
          <p:cNvSpPr/>
          <p:nvPr/>
        </p:nvSpPr>
        <p:spPr>
          <a:xfrm flipH="1">
            <a:off x="5033099" y="1946726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grpSp>
        <p:nvGrpSpPr>
          <p:cNvPr id="11" name="Group 163">
            <a:extLst>
              <a:ext uri="{FF2B5EF4-FFF2-40B4-BE49-F238E27FC236}">
                <a16:creationId xmlns:a16="http://schemas.microsoft.com/office/drawing/2014/main" id="{8448F043-BD14-4B78-8DC0-429BC8C6033F}"/>
              </a:ext>
            </a:extLst>
          </p:cNvPr>
          <p:cNvGrpSpPr/>
          <p:nvPr/>
        </p:nvGrpSpPr>
        <p:grpSpPr>
          <a:xfrm>
            <a:off x="4998121" y="1365885"/>
            <a:ext cx="3916429" cy="4932198"/>
            <a:chOff x="0" y="0"/>
            <a:chExt cx="3916427" cy="4932197"/>
          </a:xfrm>
        </p:grpSpPr>
        <p:pic>
          <p:nvPicPr>
            <p:cNvPr id="12" name="屏幕快照 2019-05-28 下午6.28.12.png">
              <a:extLst>
                <a:ext uri="{FF2B5EF4-FFF2-40B4-BE49-F238E27FC236}">
                  <a16:creationId xmlns:a16="http://schemas.microsoft.com/office/drawing/2014/main" id="{362A9DCD-3D66-4E68-A5A4-0421052C6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582" y="0"/>
              <a:ext cx="3047846" cy="4932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Shape 161">
              <a:extLst>
                <a:ext uri="{FF2B5EF4-FFF2-40B4-BE49-F238E27FC236}">
                  <a16:creationId xmlns:a16="http://schemas.microsoft.com/office/drawing/2014/main" id="{00B3F142-EE0F-4A51-A60D-B99BACDC5C31}"/>
                </a:ext>
              </a:extLst>
            </p:cNvPr>
            <p:cNvSpPr/>
            <p:nvPr/>
          </p:nvSpPr>
          <p:spPr>
            <a:xfrm>
              <a:off x="1039815" y="2651704"/>
              <a:ext cx="2705381" cy="1083237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" name="Shape 162">
              <a:extLst>
                <a:ext uri="{FF2B5EF4-FFF2-40B4-BE49-F238E27FC236}">
                  <a16:creationId xmlns:a16="http://schemas.microsoft.com/office/drawing/2014/main" id="{AD49EFD9-A4CD-4D89-8314-56AC25F7C85D}"/>
                </a:ext>
              </a:extLst>
            </p:cNvPr>
            <p:cNvSpPr/>
            <p:nvPr/>
          </p:nvSpPr>
          <p:spPr>
            <a:xfrm>
              <a:off x="0" y="2031677"/>
              <a:ext cx="1656954" cy="719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" y="0"/>
                  </a:moveTo>
                  <a:cubicBezTo>
                    <a:pt x="358" y="0"/>
                    <a:pt x="0" y="825"/>
                    <a:pt x="0" y="1847"/>
                  </a:cubicBezTo>
                  <a:lnTo>
                    <a:pt x="0" y="14380"/>
                  </a:lnTo>
                  <a:cubicBezTo>
                    <a:pt x="0" y="15402"/>
                    <a:pt x="358" y="16239"/>
                    <a:pt x="802" y="16239"/>
                  </a:cubicBezTo>
                  <a:lnTo>
                    <a:pt x="14662" y="16239"/>
                  </a:lnTo>
                  <a:lnTo>
                    <a:pt x="16266" y="21600"/>
                  </a:lnTo>
                  <a:lnTo>
                    <a:pt x="17870" y="16239"/>
                  </a:lnTo>
                  <a:lnTo>
                    <a:pt x="20798" y="16239"/>
                  </a:lnTo>
                  <a:cubicBezTo>
                    <a:pt x="21242" y="16239"/>
                    <a:pt x="21600" y="15402"/>
                    <a:pt x="21600" y="14380"/>
                  </a:cubicBezTo>
                  <a:lnTo>
                    <a:pt x="21600" y="1847"/>
                  </a:lnTo>
                  <a:cubicBezTo>
                    <a:pt x="21600" y="825"/>
                    <a:pt x="21242" y="0"/>
                    <a:pt x="20798" y="0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200"/>
              </a:lvl1pPr>
            </a:lstStyle>
            <a:p>
              <a:r>
                <a:t>Multiple Accreditation and Rating</a:t>
              </a:r>
            </a:p>
          </p:txBody>
        </p:sp>
      </p:grpSp>
      <p:grpSp>
        <p:nvGrpSpPr>
          <p:cNvPr id="15" name="Group 174">
            <a:extLst>
              <a:ext uri="{FF2B5EF4-FFF2-40B4-BE49-F238E27FC236}">
                <a16:creationId xmlns:a16="http://schemas.microsoft.com/office/drawing/2014/main" id="{F3005AC6-36ED-4345-9C5D-C1C908501F51}"/>
              </a:ext>
            </a:extLst>
          </p:cNvPr>
          <p:cNvGrpSpPr/>
          <p:nvPr/>
        </p:nvGrpSpPr>
        <p:grpSpPr>
          <a:xfrm>
            <a:off x="149691" y="1042591"/>
            <a:ext cx="5149257" cy="5318272"/>
            <a:chOff x="-931478" y="0"/>
            <a:chExt cx="5149256" cy="5318270"/>
          </a:xfrm>
        </p:grpSpPr>
        <p:sp>
          <p:nvSpPr>
            <p:cNvPr id="16" name="Shape 164">
              <a:extLst>
                <a:ext uri="{FF2B5EF4-FFF2-40B4-BE49-F238E27FC236}">
                  <a16:creationId xmlns:a16="http://schemas.microsoft.com/office/drawing/2014/main" id="{65B978B2-D8E2-4757-9982-3F0B2246ED21}"/>
                </a:ext>
              </a:extLst>
            </p:cNvPr>
            <p:cNvSpPr/>
            <p:nvPr/>
          </p:nvSpPr>
          <p:spPr>
            <a:xfrm flipH="1">
              <a:off x="1359483" y="747741"/>
              <a:ext cx="1" cy="3510001"/>
            </a:xfrm>
            <a:prstGeom prst="line">
              <a:avLst/>
            </a:prstGeom>
            <a:noFill/>
            <a:ln w="12700" cap="flat">
              <a:solidFill>
                <a:srgbClr val="FFA000"/>
              </a:solidFill>
              <a:prstDash val="dash"/>
              <a:round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pic>
          <p:nvPicPr>
            <p:cNvPr id="17" name="屏幕快照 2019-05-28 下午6.27.58.png">
              <a:extLst>
                <a:ext uri="{FF2B5EF4-FFF2-40B4-BE49-F238E27FC236}">
                  <a16:creationId xmlns:a16="http://schemas.microsoft.com/office/drawing/2014/main" id="{675B5FEB-1B84-4996-8575-7D725F0A8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98" y="386071"/>
              <a:ext cx="3076269" cy="4932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166">
              <a:extLst>
                <a:ext uri="{FF2B5EF4-FFF2-40B4-BE49-F238E27FC236}">
                  <a16:creationId xmlns:a16="http://schemas.microsoft.com/office/drawing/2014/main" id="{4CE3B941-A30E-4B0E-B3EA-FF41AEE0BA3B}"/>
                </a:ext>
              </a:extLst>
            </p:cNvPr>
            <p:cNvSpPr/>
            <p:nvPr/>
          </p:nvSpPr>
          <p:spPr>
            <a:xfrm>
              <a:off x="936306" y="1678400"/>
              <a:ext cx="1150830" cy="345679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Shape 167">
              <a:extLst>
                <a:ext uri="{FF2B5EF4-FFF2-40B4-BE49-F238E27FC236}">
                  <a16:creationId xmlns:a16="http://schemas.microsoft.com/office/drawing/2014/main" id="{B0F50F47-9690-4793-B648-1BCC774F9BCE}"/>
                </a:ext>
              </a:extLst>
            </p:cNvPr>
            <p:cNvSpPr/>
            <p:nvPr/>
          </p:nvSpPr>
          <p:spPr>
            <a:xfrm>
              <a:off x="980503" y="1992827"/>
              <a:ext cx="1062435" cy="73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3" y="0"/>
                  </a:moveTo>
                  <a:lnTo>
                    <a:pt x="436" y="11485"/>
                  </a:lnTo>
                  <a:cubicBezTo>
                    <a:pt x="172" y="11818"/>
                    <a:pt x="0" y="12295"/>
                    <a:pt x="0" y="12843"/>
                  </a:cubicBezTo>
                  <a:lnTo>
                    <a:pt x="0" y="19774"/>
                  </a:lnTo>
                  <a:cubicBezTo>
                    <a:pt x="0" y="20778"/>
                    <a:pt x="558" y="21600"/>
                    <a:pt x="1251" y="21600"/>
                  </a:cubicBezTo>
                  <a:lnTo>
                    <a:pt x="20349" y="21600"/>
                  </a:lnTo>
                  <a:cubicBezTo>
                    <a:pt x="21042" y="21600"/>
                    <a:pt x="21600" y="20778"/>
                    <a:pt x="21600" y="19774"/>
                  </a:cubicBezTo>
                  <a:lnTo>
                    <a:pt x="21600" y="12843"/>
                  </a:lnTo>
                  <a:cubicBezTo>
                    <a:pt x="21600" y="11839"/>
                    <a:pt x="21042" y="11028"/>
                    <a:pt x="20349" y="11028"/>
                  </a:cubicBezTo>
                  <a:lnTo>
                    <a:pt x="3905" y="1102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200"/>
              </a:lvl1pPr>
            </a:lstStyle>
            <a:p>
              <a:pPr algn="ctr"/>
              <a:endParaRPr lang="en-AU" dirty="0"/>
            </a:p>
            <a:p>
              <a:pPr algn="ctr"/>
              <a:endParaRPr lang="en-AU" dirty="0"/>
            </a:p>
            <a:p>
              <a:pPr algn="ctr"/>
              <a:r>
                <a:rPr dirty="0"/>
                <a:t>Brand name</a:t>
              </a:r>
            </a:p>
          </p:txBody>
        </p:sp>
        <p:sp>
          <p:nvSpPr>
            <p:cNvPr id="26" name="Shape 168">
              <a:extLst>
                <a:ext uri="{FF2B5EF4-FFF2-40B4-BE49-F238E27FC236}">
                  <a16:creationId xmlns:a16="http://schemas.microsoft.com/office/drawing/2014/main" id="{E1F47640-5240-45FC-A5A6-36BB50F2DE20}"/>
                </a:ext>
              </a:extLst>
            </p:cNvPr>
            <p:cNvSpPr/>
            <p:nvPr/>
          </p:nvSpPr>
          <p:spPr>
            <a:xfrm>
              <a:off x="146699" y="412363"/>
              <a:ext cx="1305262" cy="263487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Shape 169">
              <a:extLst>
                <a:ext uri="{FF2B5EF4-FFF2-40B4-BE49-F238E27FC236}">
                  <a16:creationId xmlns:a16="http://schemas.microsoft.com/office/drawing/2014/main" id="{48C76FD7-8E85-4CA7-9B02-5484FD573D3F}"/>
                </a:ext>
              </a:extLst>
            </p:cNvPr>
            <p:cNvSpPr/>
            <p:nvPr/>
          </p:nvSpPr>
          <p:spPr>
            <a:xfrm>
              <a:off x="0" y="0"/>
              <a:ext cx="1444229" cy="53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0" y="0"/>
                  </a:moveTo>
                  <a:cubicBezTo>
                    <a:pt x="411" y="0"/>
                    <a:pt x="0" y="1107"/>
                    <a:pt x="0" y="2480"/>
                  </a:cubicBezTo>
                  <a:lnTo>
                    <a:pt x="0" y="11520"/>
                  </a:lnTo>
                  <a:cubicBezTo>
                    <a:pt x="0" y="12893"/>
                    <a:pt x="411" y="14000"/>
                    <a:pt x="920" y="14000"/>
                  </a:cubicBezTo>
                  <a:lnTo>
                    <a:pt x="14400" y="14000"/>
                  </a:lnTo>
                  <a:lnTo>
                    <a:pt x="16246" y="21600"/>
                  </a:lnTo>
                  <a:lnTo>
                    <a:pt x="18092" y="14000"/>
                  </a:lnTo>
                  <a:lnTo>
                    <a:pt x="20680" y="14000"/>
                  </a:lnTo>
                  <a:cubicBezTo>
                    <a:pt x="21189" y="14000"/>
                    <a:pt x="21600" y="12893"/>
                    <a:pt x="21600" y="11520"/>
                  </a:cubicBezTo>
                  <a:lnTo>
                    <a:pt x="21600" y="2480"/>
                  </a:lnTo>
                  <a:cubicBezTo>
                    <a:pt x="21600" y="1107"/>
                    <a:pt x="21189" y="0"/>
                    <a:pt x="20680" y="0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200"/>
              </a:lvl1pPr>
            </a:lstStyle>
            <a:p>
              <a:r>
                <a:t>Select search type</a:t>
              </a:r>
            </a:p>
          </p:txBody>
        </p:sp>
        <p:sp>
          <p:nvSpPr>
            <p:cNvPr id="28" name="Shape 170">
              <a:extLst>
                <a:ext uri="{FF2B5EF4-FFF2-40B4-BE49-F238E27FC236}">
                  <a16:creationId xmlns:a16="http://schemas.microsoft.com/office/drawing/2014/main" id="{B4EBD73B-099D-4D3F-8378-3964AAEC9A10}"/>
                </a:ext>
              </a:extLst>
            </p:cNvPr>
            <p:cNvSpPr/>
            <p:nvPr/>
          </p:nvSpPr>
          <p:spPr>
            <a:xfrm>
              <a:off x="227413" y="760441"/>
              <a:ext cx="2110480" cy="345679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Shape 171">
              <a:extLst>
                <a:ext uri="{FF2B5EF4-FFF2-40B4-BE49-F238E27FC236}">
                  <a16:creationId xmlns:a16="http://schemas.microsoft.com/office/drawing/2014/main" id="{54ABD272-EBF5-47E1-8695-2B9D80835817}"/>
                </a:ext>
              </a:extLst>
            </p:cNvPr>
            <p:cNvSpPr/>
            <p:nvPr/>
          </p:nvSpPr>
          <p:spPr>
            <a:xfrm>
              <a:off x="2275471" y="754091"/>
              <a:ext cx="1942307" cy="35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" y="0"/>
                  </a:moveTo>
                  <a:cubicBezTo>
                    <a:pt x="1700" y="0"/>
                    <a:pt x="1395" y="1655"/>
                    <a:pt x="1395" y="3708"/>
                  </a:cubicBezTo>
                  <a:lnTo>
                    <a:pt x="1395" y="6889"/>
                  </a:lnTo>
                  <a:lnTo>
                    <a:pt x="0" y="12893"/>
                  </a:lnTo>
                  <a:lnTo>
                    <a:pt x="1439" y="19064"/>
                  </a:lnTo>
                  <a:cubicBezTo>
                    <a:pt x="1531" y="20529"/>
                    <a:pt x="1778" y="21600"/>
                    <a:pt x="2079" y="21600"/>
                  </a:cubicBezTo>
                  <a:lnTo>
                    <a:pt x="20911" y="21600"/>
                  </a:lnTo>
                  <a:cubicBezTo>
                    <a:pt x="21290" y="21600"/>
                    <a:pt x="21600" y="19945"/>
                    <a:pt x="21600" y="17892"/>
                  </a:cubicBezTo>
                  <a:lnTo>
                    <a:pt x="21600" y="3708"/>
                  </a:lnTo>
                  <a:cubicBezTo>
                    <a:pt x="21600" y="1655"/>
                    <a:pt x="21290" y="0"/>
                    <a:pt x="20911" y="0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200"/>
              </a:lvl1pPr>
            </a:lstStyle>
            <a:p>
              <a:pPr algn="r"/>
              <a:r>
                <a:rPr dirty="0"/>
                <a:t>Select Product category</a:t>
              </a:r>
            </a:p>
          </p:txBody>
        </p:sp>
        <p:sp>
          <p:nvSpPr>
            <p:cNvPr id="30" name="Shape 172">
              <a:extLst>
                <a:ext uri="{FF2B5EF4-FFF2-40B4-BE49-F238E27FC236}">
                  <a16:creationId xmlns:a16="http://schemas.microsoft.com/office/drawing/2014/main" id="{B6D2BCF5-9CC2-4E2B-8B86-17914173300D}"/>
                </a:ext>
              </a:extLst>
            </p:cNvPr>
            <p:cNvSpPr/>
            <p:nvPr/>
          </p:nvSpPr>
          <p:spPr>
            <a:xfrm>
              <a:off x="252693" y="1189824"/>
              <a:ext cx="1093274" cy="345679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Shape 173">
              <a:extLst>
                <a:ext uri="{FF2B5EF4-FFF2-40B4-BE49-F238E27FC236}">
                  <a16:creationId xmlns:a16="http://schemas.microsoft.com/office/drawing/2014/main" id="{C77DEAE3-2107-454B-995B-0020358EA3E9}"/>
                </a:ext>
              </a:extLst>
            </p:cNvPr>
            <p:cNvSpPr/>
            <p:nvPr/>
          </p:nvSpPr>
          <p:spPr>
            <a:xfrm>
              <a:off x="-931478" y="1327004"/>
              <a:ext cx="1274823" cy="484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7" y="0"/>
                  </a:moveTo>
                  <a:cubicBezTo>
                    <a:pt x="534" y="0"/>
                    <a:pt x="0" y="1225"/>
                    <a:pt x="0" y="2744"/>
                  </a:cubicBezTo>
                  <a:lnTo>
                    <a:pt x="0" y="18856"/>
                  </a:lnTo>
                  <a:cubicBezTo>
                    <a:pt x="0" y="20375"/>
                    <a:pt x="534" y="21600"/>
                    <a:pt x="1197" y="21600"/>
                  </a:cubicBezTo>
                  <a:lnTo>
                    <a:pt x="17964" y="21600"/>
                  </a:lnTo>
                  <a:cubicBezTo>
                    <a:pt x="18626" y="21600"/>
                    <a:pt x="19168" y="20375"/>
                    <a:pt x="19168" y="18856"/>
                  </a:cubicBezTo>
                  <a:lnTo>
                    <a:pt x="19168" y="5843"/>
                  </a:lnTo>
                  <a:lnTo>
                    <a:pt x="21600" y="3630"/>
                  </a:lnTo>
                  <a:lnTo>
                    <a:pt x="18921" y="1186"/>
                  </a:lnTo>
                  <a:cubicBezTo>
                    <a:pt x="18704" y="486"/>
                    <a:pt x="18367" y="0"/>
                    <a:pt x="17964" y="0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200"/>
              </a:lvl1pPr>
            </a:lstStyle>
            <a:p>
              <a:r>
                <a:rPr dirty="0"/>
                <a:t>Search by Brand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68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Search feature by accreditation</a:t>
            </a:r>
          </a:p>
        </p:txBody>
      </p:sp>
      <p:sp>
        <p:nvSpPr>
          <p:cNvPr id="20" name="Shape 178">
            <a:extLst>
              <a:ext uri="{FF2B5EF4-FFF2-40B4-BE49-F238E27FC236}">
                <a16:creationId xmlns:a16="http://schemas.microsoft.com/office/drawing/2014/main" id="{8CD74DC6-A609-4406-8915-0E2CD3614CCB}"/>
              </a:ext>
            </a:extLst>
          </p:cNvPr>
          <p:cNvSpPr/>
          <p:nvPr/>
        </p:nvSpPr>
        <p:spPr>
          <a:xfrm flipH="1">
            <a:off x="4952999" y="2168177"/>
            <a:ext cx="1" cy="3510000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21" name="屏幕快照 2019-05-28 下午6.39.57.png">
            <a:extLst>
              <a:ext uri="{FF2B5EF4-FFF2-40B4-BE49-F238E27FC236}">
                <a16:creationId xmlns:a16="http://schemas.microsoft.com/office/drawing/2014/main" id="{8AE23978-8805-488C-ACEA-1053B4EB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26" y="1453978"/>
            <a:ext cx="2925803" cy="466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屏幕快照 2019-05-28 下午6.39.03.png">
            <a:extLst>
              <a:ext uri="{FF2B5EF4-FFF2-40B4-BE49-F238E27FC236}">
                <a16:creationId xmlns:a16="http://schemas.microsoft.com/office/drawing/2014/main" id="{9FA6EDA2-5E15-47AF-BC00-7FBDA24B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71" y="1459996"/>
            <a:ext cx="2925803" cy="470304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181">
            <a:extLst>
              <a:ext uri="{FF2B5EF4-FFF2-40B4-BE49-F238E27FC236}">
                <a16:creationId xmlns:a16="http://schemas.microsoft.com/office/drawing/2014/main" id="{EAE00A2F-7C8B-4715-9765-4C0CAC2B1B61}"/>
              </a:ext>
            </a:extLst>
          </p:cNvPr>
          <p:cNvSpPr/>
          <p:nvPr/>
        </p:nvSpPr>
        <p:spPr>
          <a:xfrm>
            <a:off x="1852971" y="2822932"/>
            <a:ext cx="889001" cy="173415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Shape 182">
            <a:extLst>
              <a:ext uri="{FF2B5EF4-FFF2-40B4-BE49-F238E27FC236}">
                <a16:creationId xmlns:a16="http://schemas.microsoft.com/office/drawing/2014/main" id="{3282756A-BF38-4D8C-8286-BF3CFD0071B7}"/>
              </a:ext>
            </a:extLst>
          </p:cNvPr>
          <p:cNvSpPr/>
          <p:nvPr/>
        </p:nvSpPr>
        <p:spPr>
          <a:xfrm>
            <a:off x="820315" y="2898980"/>
            <a:ext cx="1085454" cy="456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247" y="4606"/>
                </a:lnTo>
                <a:lnTo>
                  <a:pt x="1224" y="4606"/>
                </a:lnTo>
                <a:cubicBezTo>
                  <a:pt x="547" y="4606"/>
                  <a:pt x="0" y="5907"/>
                  <a:pt x="0" y="7520"/>
                </a:cubicBezTo>
                <a:lnTo>
                  <a:pt x="0" y="18667"/>
                </a:lnTo>
                <a:cubicBezTo>
                  <a:pt x="0" y="20280"/>
                  <a:pt x="547" y="21600"/>
                  <a:pt x="1224" y="21600"/>
                </a:cubicBezTo>
                <a:lnTo>
                  <a:pt x="19918" y="21600"/>
                </a:lnTo>
                <a:cubicBezTo>
                  <a:pt x="20595" y="21600"/>
                  <a:pt x="21142" y="20280"/>
                  <a:pt x="21142" y="18667"/>
                </a:cubicBezTo>
                <a:lnTo>
                  <a:pt x="21142" y="11204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t>Accreditation</a:t>
            </a:r>
          </a:p>
        </p:txBody>
      </p:sp>
      <p:sp>
        <p:nvSpPr>
          <p:cNvPr id="32" name="Shape 183">
            <a:extLst>
              <a:ext uri="{FF2B5EF4-FFF2-40B4-BE49-F238E27FC236}">
                <a16:creationId xmlns:a16="http://schemas.microsoft.com/office/drawing/2014/main" id="{83E8CD69-0E88-4B9C-8D6D-167B36600209}"/>
              </a:ext>
            </a:extLst>
          </p:cNvPr>
          <p:cNvSpPr/>
          <p:nvPr/>
        </p:nvSpPr>
        <p:spPr>
          <a:xfrm>
            <a:off x="1448363" y="2257757"/>
            <a:ext cx="1293609" cy="26348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Shape 184">
            <a:extLst>
              <a:ext uri="{FF2B5EF4-FFF2-40B4-BE49-F238E27FC236}">
                <a16:creationId xmlns:a16="http://schemas.microsoft.com/office/drawing/2014/main" id="{2E9F292C-1C9C-4C2F-907D-3D848ED192A7}"/>
              </a:ext>
            </a:extLst>
          </p:cNvPr>
          <p:cNvSpPr/>
          <p:nvPr/>
        </p:nvSpPr>
        <p:spPr>
          <a:xfrm>
            <a:off x="175252" y="2147407"/>
            <a:ext cx="1300560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2" y="0"/>
                </a:moveTo>
                <a:cubicBezTo>
                  <a:pt x="456" y="0"/>
                  <a:pt x="0" y="1225"/>
                  <a:pt x="0" y="2744"/>
                </a:cubicBezTo>
                <a:lnTo>
                  <a:pt x="0" y="18856"/>
                </a:lnTo>
                <a:cubicBezTo>
                  <a:pt x="0" y="20375"/>
                  <a:pt x="456" y="21600"/>
                  <a:pt x="1022" y="21600"/>
                </a:cubicBezTo>
                <a:lnTo>
                  <a:pt x="17329" y="21600"/>
                </a:lnTo>
                <a:cubicBezTo>
                  <a:pt x="17894" y="21600"/>
                  <a:pt x="18350" y="20375"/>
                  <a:pt x="18350" y="18856"/>
                </a:cubicBezTo>
                <a:lnTo>
                  <a:pt x="18350" y="16519"/>
                </a:lnTo>
                <a:lnTo>
                  <a:pt x="21600" y="11012"/>
                </a:lnTo>
                <a:lnTo>
                  <a:pt x="18350" y="5506"/>
                </a:lnTo>
                <a:lnTo>
                  <a:pt x="18350" y="2744"/>
                </a:lnTo>
                <a:cubicBezTo>
                  <a:pt x="18350" y="1225"/>
                  <a:pt x="17894" y="0"/>
                  <a:pt x="17329" y="0"/>
                </a:cubicBezTo>
                <a:lnTo>
                  <a:pt x="102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t>Search by Accreditation</a:t>
            </a:r>
          </a:p>
        </p:txBody>
      </p:sp>
      <p:sp>
        <p:nvSpPr>
          <p:cNvPr id="34" name="Shape 185">
            <a:extLst>
              <a:ext uri="{FF2B5EF4-FFF2-40B4-BE49-F238E27FC236}">
                <a16:creationId xmlns:a16="http://schemas.microsoft.com/office/drawing/2014/main" id="{B6770693-8819-4DD3-8BCE-390C37EF87B9}"/>
              </a:ext>
            </a:extLst>
          </p:cNvPr>
          <p:cNvSpPr/>
          <p:nvPr/>
        </p:nvSpPr>
        <p:spPr>
          <a:xfrm>
            <a:off x="2797435" y="1534066"/>
            <a:ext cx="1293609" cy="26348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" name="Shape 186">
            <a:extLst>
              <a:ext uri="{FF2B5EF4-FFF2-40B4-BE49-F238E27FC236}">
                <a16:creationId xmlns:a16="http://schemas.microsoft.com/office/drawing/2014/main" id="{832D04DD-FA66-4CB2-AF4A-FC1262155A9A}"/>
              </a:ext>
            </a:extLst>
          </p:cNvPr>
          <p:cNvSpPr/>
          <p:nvPr/>
        </p:nvSpPr>
        <p:spPr>
          <a:xfrm>
            <a:off x="2103217" y="1024698"/>
            <a:ext cx="1461692" cy="546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" y="0"/>
                </a:moveTo>
                <a:cubicBezTo>
                  <a:pt x="406" y="0"/>
                  <a:pt x="0" y="1086"/>
                  <a:pt x="0" y="2431"/>
                </a:cubicBezTo>
                <a:lnTo>
                  <a:pt x="0" y="11718"/>
                </a:lnTo>
                <a:cubicBezTo>
                  <a:pt x="0" y="13063"/>
                  <a:pt x="406" y="14165"/>
                  <a:pt x="909" y="14165"/>
                </a:cubicBezTo>
                <a:lnTo>
                  <a:pt x="14486" y="14165"/>
                </a:lnTo>
                <a:lnTo>
                  <a:pt x="16310" y="21600"/>
                </a:lnTo>
                <a:lnTo>
                  <a:pt x="18128" y="14165"/>
                </a:lnTo>
                <a:lnTo>
                  <a:pt x="20691" y="14165"/>
                </a:lnTo>
                <a:cubicBezTo>
                  <a:pt x="21194" y="14165"/>
                  <a:pt x="21600" y="13063"/>
                  <a:pt x="21600" y="11718"/>
                </a:cubicBezTo>
                <a:lnTo>
                  <a:pt x="21600" y="2431"/>
                </a:lnTo>
                <a:cubicBezTo>
                  <a:pt x="21600" y="1086"/>
                  <a:pt x="21194" y="0"/>
                  <a:pt x="20691" y="0"/>
                </a:cubicBezTo>
                <a:lnTo>
                  <a:pt x="909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ctr"/>
            <a:r>
              <a:t>Select search type</a:t>
            </a:r>
          </a:p>
        </p:txBody>
      </p:sp>
      <p:sp>
        <p:nvSpPr>
          <p:cNvPr id="36" name="Shape 187">
            <a:extLst>
              <a:ext uri="{FF2B5EF4-FFF2-40B4-BE49-F238E27FC236}">
                <a16:creationId xmlns:a16="http://schemas.microsoft.com/office/drawing/2014/main" id="{84AFEEF6-630D-45BB-97A2-B28AF1804097}"/>
              </a:ext>
            </a:extLst>
          </p:cNvPr>
          <p:cNvSpPr/>
          <p:nvPr/>
        </p:nvSpPr>
        <p:spPr>
          <a:xfrm>
            <a:off x="1425900" y="1798325"/>
            <a:ext cx="2826474" cy="42356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" name="Shape 188">
            <a:extLst>
              <a:ext uri="{FF2B5EF4-FFF2-40B4-BE49-F238E27FC236}">
                <a16:creationId xmlns:a16="http://schemas.microsoft.com/office/drawing/2014/main" id="{078AC2CC-B92A-46F5-AF82-F544E921A851}"/>
              </a:ext>
            </a:extLst>
          </p:cNvPr>
          <p:cNvSpPr/>
          <p:nvPr/>
        </p:nvSpPr>
        <p:spPr>
          <a:xfrm>
            <a:off x="4224513" y="1768133"/>
            <a:ext cx="1204580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0" y="0"/>
                </a:moveTo>
                <a:cubicBezTo>
                  <a:pt x="2511" y="0"/>
                  <a:pt x="2060" y="1225"/>
                  <a:pt x="2060" y="2744"/>
                </a:cubicBezTo>
                <a:lnTo>
                  <a:pt x="2060" y="4054"/>
                </a:lnTo>
                <a:lnTo>
                  <a:pt x="0" y="9543"/>
                </a:lnTo>
                <a:lnTo>
                  <a:pt x="2060" y="15031"/>
                </a:lnTo>
                <a:lnTo>
                  <a:pt x="2060" y="18838"/>
                </a:lnTo>
                <a:cubicBezTo>
                  <a:pt x="2060" y="20357"/>
                  <a:pt x="2511" y="21600"/>
                  <a:pt x="3070" y="21600"/>
                </a:cubicBezTo>
                <a:lnTo>
                  <a:pt x="20590" y="21600"/>
                </a:lnTo>
                <a:cubicBezTo>
                  <a:pt x="21149" y="21600"/>
                  <a:pt x="21600" y="20357"/>
                  <a:pt x="21600" y="18838"/>
                </a:cubicBezTo>
                <a:lnTo>
                  <a:pt x="21600" y="2744"/>
                </a:lnTo>
                <a:cubicBezTo>
                  <a:pt x="21600" y="1225"/>
                  <a:pt x="21149" y="0"/>
                  <a:pt x="20590" y="0"/>
                </a:cubicBezTo>
                <a:lnTo>
                  <a:pt x="307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r"/>
            <a:r>
              <a:rPr dirty="0"/>
              <a:t>Select Product category</a:t>
            </a:r>
          </a:p>
        </p:txBody>
      </p:sp>
      <p:sp>
        <p:nvSpPr>
          <p:cNvPr id="38" name="Shape 189">
            <a:extLst>
              <a:ext uri="{FF2B5EF4-FFF2-40B4-BE49-F238E27FC236}">
                <a16:creationId xmlns:a16="http://schemas.microsoft.com/office/drawing/2014/main" id="{19468040-D0EC-4554-ABED-A015601C6476}"/>
              </a:ext>
            </a:extLst>
          </p:cNvPr>
          <p:cNvSpPr/>
          <p:nvPr/>
        </p:nvSpPr>
        <p:spPr>
          <a:xfrm>
            <a:off x="5968392" y="4091501"/>
            <a:ext cx="2270871" cy="853278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Shape 190">
            <a:extLst>
              <a:ext uri="{FF2B5EF4-FFF2-40B4-BE49-F238E27FC236}">
                <a16:creationId xmlns:a16="http://schemas.microsoft.com/office/drawing/2014/main" id="{01338067-4FEB-4A55-8F87-1EEA358BA770}"/>
              </a:ext>
            </a:extLst>
          </p:cNvPr>
          <p:cNvSpPr/>
          <p:nvPr/>
        </p:nvSpPr>
        <p:spPr>
          <a:xfrm>
            <a:off x="4975462" y="3497944"/>
            <a:ext cx="1397001" cy="733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1" y="0"/>
                </a:moveTo>
                <a:cubicBezTo>
                  <a:pt x="425" y="0"/>
                  <a:pt x="0" y="819"/>
                  <a:pt x="0" y="1834"/>
                </a:cubicBezTo>
                <a:lnTo>
                  <a:pt x="0" y="15354"/>
                </a:lnTo>
                <a:cubicBezTo>
                  <a:pt x="0" y="16369"/>
                  <a:pt x="425" y="17188"/>
                  <a:pt x="951" y="17188"/>
                </a:cubicBezTo>
                <a:lnTo>
                  <a:pt x="17482" y="17188"/>
                </a:lnTo>
                <a:lnTo>
                  <a:pt x="19195" y="21600"/>
                </a:lnTo>
                <a:lnTo>
                  <a:pt x="20943" y="17069"/>
                </a:lnTo>
                <a:cubicBezTo>
                  <a:pt x="21322" y="16826"/>
                  <a:pt x="21600" y="16166"/>
                  <a:pt x="21600" y="15354"/>
                </a:cubicBezTo>
                <a:lnTo>
                  <a:pt x="21600" y="1834"/>
                </a:lnTo>
                <a:cubicBezTo>
                  <a:pt x="21600" y="819"/>
                  <a:pt x="21175" y="0"/>
                  <a:pt x="20649" y="0"/>
                </a:cubicBezTo>
                <a:lnTo>
                  <a:pt x="951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t>One Accreditation and Rating</a:t>
            </a:r>
          </a:p>
        </p:txBody>
      </p:sp>
    </p:spTree>
    <p:extLst>
      <p:ext uri="{BB962C8B-B14F-4D97-AF65-F5344CB8AC3E}">
        <p14:creationId xmlns:p14="http://schemas.microsoft.com/office/powerpoint/2010/main" val="241805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Browse feature</a:t>
            </a:r>
          </a:p>
        </p:txBody>
      </p:sp>
      <p:pic>
        <p:nvPicPr>
          <p:cNvPr id="17" name="屏幕快照 2019-05-29 上午1.00.52.png">
            <a:extLst>
              <a:ext uri="{FF2B5EF4-FFF2-40B4-BE49-F238E27FC236}">
                <a16:creationId xmlns:a16="http://schemas.microsoft.com/office/drawing/2014/main" id="{F1BCFD5E-8110-4F88-B3B7-1007A9E27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3" y="1367254"/>
            <a:ext cx="3004707" cy="4842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屏幕快照 2019-05-29 上午12.58.35.png">
            <a:extLst>
              <a:ext uri="{FF2B5EF4-FFF2-40B4-BE49-F238E27FC236}">
                <a16:creationId xmlns:a16="http://schemas.microsoft.com/office/drawing/2014/main" id="{D61F07C0-318E-44E3-A1D7-1C3F236C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1" y="1367254"/>
            <a:ext cx="3012431" cy="484229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6">
            <a:extLst>
              <a:ext uri="{FF2B5EF4-FFF2-40B4-BE49-F238E27FC236}">
                <a16:creationId xmlns:a16="http://schemas.microsoft.com/office/drawing/2014/main" id="{1C0B6D44-6525-4F80-92EA-595661D62D0F}"/>
              </a:ext>
            </a:extLst>
          </p:cNvPr>
          <p:cNvSpPr/>
          <p:nvPr/>
        </p:nvSpPr>
        <p:spPr>
          <a:xfrm flipH="1">
            <a:off x="4952999" y="2033401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25" name="屏幕快照 2019-05-29 上午12.54.43.png">
            <a:extLst>
              <a:ext uri="{FF2B5EF4-FFF2-40B4-BE49-F238E27FC236}">
                <a16:creationId xmlns:a16="http://schemas.microsoft.com/office/drawing/2014/main" id="{89C432D8-33EC-4388-9587-6BE70035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138" y="1367254"/>
            <a:ext cx="2984558" cy="481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屏幕快照 2019-05-29 上午12.56.43.png">
            <a:extLst>
              <a:ext uri="{FF2B5EF4-FFF2-40B4-BE49-F238E27FC236}">
                <a16:creationId xmlns:a16="http://schemas.microsoft.com/office/drawing/2014/main" id="{DD1F3B07-CA6E-4534-BB15-9795041A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431" y="1379702"/>
            <a:ext cx="3012431" cy="481739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199">
            <a:extLst>
              <a:ext uri="{FF2B5EF4-FFF2-40B4-BE49-F238E27FC236}">
                <a16:creationId xmlns:a16="http://schemas.microsoft.com/office/drawing/2014/main" id="{62394019-72F9-414C-AE2F-C1B55798EBAE}"/>
              </a:ext>
            </a:extLst>
          </p:cNvPr>
          <p:cNvSpPr/>
          <p:nvPr/>
        </p:nvSpPr>
        <p:spPr>
          <a:xfrm>
            <a:off x="5741838" y="1830968"/>
            <a:ext cx="2959158" cy="321136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" name="Shape 200">
            <a:extLst>
              <a:ext uri="{FF2B5EF4-FFF2-40B4-BE49-F238E27FC236}">
                <a16:creationId xmlns:a16="http://schemas.microsoft.com/office/drawing/2014/main" id="{01848966-0B22-4290-9B27-1917531C7A24}"/>
              </a:ext>
            </a:extLst>
          </p:cNvPr>
          <p:cNvSpPr/>
          <p:nvPr/>
        </p:nvSpPr>
        <p:spPr>
          <a:xfrm>
            <a:off x="4572005" y="1648360"/>
            <a:ext cx="1238946" cy="48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" y="0"/>
                </a:moveTo>
                <a:cubicBezTo>
                  <a:pt x="526" y="0"/>
                  <a:pt x="0" y="1225"/>
                  <a:pt x="0" y="2744"/>
                </a:cubicBezTo>
                <a:lnTo>
                  <a:pt x="0" y="18856"/>
                </a:lnTo>
                <a:cubicBezTo>
                  <a:pt x="0" y="20375"/>
                  <a:pt x="526" y="21600"/>
                  <a:pt x="1178" y="21600"/>
                </a:cubicBezTo>
                <a:lnTo>
                  <a:pt x="17686" y="21600"/>
                </a:lnTo>
                <a:cubicBezTo>
                  <a:pt x="18177" y="21600"/>
                  <a:pt x="18595" y="20896"/>
                  <a:pt x="18773" y="19900"/>
                </a:cubicBezTo>
                <a:lnTo>
                  <a:pt x="21600" y="15633"/>
                </a:lnTo>
                <a:lnTo>
                  <a:pt x="18871" y="11508"/>
                </a:lnTo>
                <a:lnTo>
                  <a:pt x="18871" y="2744"/>
                </a:lnTo>
                <a:cubicBezTo>
                  <a:pt x="18872" y="1225"/>
                  <a:pt x="18338" y="0"/>
                  <a:pt x="17686" y="0"/>
                </a:cubicBezTo>
                <a:lnTo>
                  <a:pt x="1178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rPr dirty="0"/>
              <a:t>Search by Brand Name</a:t>
            </a:r>
          </a:p>
        </p:txBody>
      </p:sp>
    </p:spTree>
    <p:extLst>
      <p:ext uri="{BB962C8B-B14F-4D97-AF65-F5344CB8AC3E}">
        <p14:creationId xmlns:p14="http://schemas.microsoft.com/office/powerpoint/2010/main" val="23253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  <p:bldP spid="26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Report feature</a:t>
            </a:r>
          </a:p>
        </p:txBody>
      </p:sp>
      <p:pic>
        <p:nvPicPr>
          <p:cNvPr id="11" name="屏幕快照 2019-05-28 下午8.09.57.png">
            <a:extLst>
              <a:ext uri="{FF2B5EF4-FFF2-40B4-BE49-F238E27FC236}">
                <a16:creationId xmlns:a16="http://schemas.microsoft.com/office/drawing/2014/main" id="{E57C1A80-D34F-49A1-8728-C3FD0FE5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444" y="1279557"/>
            <a:ext cx="2959844" cy="475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屏幕快照 2019-05-28 下午8.09.34.png">
            <a:extLst>
              <a:ext uri="{FF2B5EF4-FFF2-40B4-BE49-F238E27FC236}">
                <a16:creationId xmlns:a16="http://schemas.microsoft.com/office/drawing/2014/main" id="{EA267A05-6589-49F9-BDA6-4DC52A598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41" y="1279557"/>
            <a:ext cx="2952215" cy="475294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206">
            <a:extLst>
              <a:ext uri="{FF2B5EF4-FFF2-40B4-BE49-F238E27FC236}">
                <a16:creationId xmlns:a16="http://schemas.microsoft.com/office/drawing/2014/main" id="{C3E2ABBF-C695-4B07-867B-D6804912AA32}"/>
              </a:ext>
            </a:extLst>
          </p:cNvPr>
          <p:cNvSpPr/>
          <p:nvPr/>
        </p:nvSpPr>
        <p:spPr>
          <a:xfrm flipH="1">
            <a:off x="4953000" y="1901028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4" name="Shape 207">
            <a:extLst>
              <a:ext uri="{FF2B5EF4-FFF2-40B4-BE49-F238E27FC236}">
                <a16:creationId xmlns:a16="http://schemas.microsoft.com/office/drawing/2014/main" id="{728FF115-05AA-4044-9F41-3989B2AD1E91}"/>
              </a:ext>
            </a:extLst>
          </p:cNvPr>
          <p:cNvSpPr/>
          <p:nvPr/>
        </p:nvSpPr>
        <p:spPr>
          <a:xfrm>
            <a:off x="1309870" y="2281271"/>
            <a:ext cx="3027157" cy="42356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08">
            <a:extLst>
              <a:ext uri="{FF2B5EF4-FFF2-40B4-BE49-F238E27FC236}">
                <a16:creationId xmlns:a16="http://schemas.microsoft.com/office/drawing/2014/main" id="{0B960C37-5CDF-4F95-AF6D-A8F6C7D7172B}"/>
              </a:ext>
            </a:extLst>
          </p:cNvPr>
          <p:cNvSpPr/>
          <p:nvPr/>
        </p:nvSpPr>
        <p:spPr>
          <a:xfrm>
            <a:off x="123897" y="2208694"/>
            <a:ext cx="1270398" cy="56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6" y="0"/>
                </a:moveTo>
                <a:cubicBezTo>
                  <a:pt x="467" y="0"/>
                  <a:pt x="0" y="1043"/>
                  <a:pt x="0" y="2336"/>
                </a:cubicBezTo>
                <a:lnTo>
                  <a:pt x="0" y="19249"/>
                </a:lnTo>
                <a:cubicBezTo>
                  <a:pt x="0" y="20542"/>
                  <a:pt x="467" y="21600"/>
                  <a:pt x="1046" y="21600"/>
                </a:cubicBezTo>
                <a:lnTo>
                  <a:pt x="17970" y="21600"/>
                </a:lnTo>
                <a:cubicBezTo>
                  <a:pt x="18549" y="21600"/>
                  <a:pt x="19016" y="20542"/>
                  <a:pt x="19016" y="19249"/>
                </a:cubicBezTo>
                <a:lnTo>
                  <a:pt x="19016" y="16415"/>
                </a:lnTo>
                <a:lnTo>
                  <a:pt x="21600" y="11727"/>
                </a:lnTo>
                <a:lnTo>
                  <a:pt x="19016" y="7039"/>
                </a:lnTo>
                <a:lnTo>
                  <a:pt x="19016" y="2336"/>
                </a:lnTo>
                <a:cubicBezTo>
                  <a:pt x="19016" y="1043"/>
                  <a:pt x="18549" y="0"/>
                  <a:pt x="17970" y="0"/>
                </a:cubicBezTo>
                <a:lnTo>
                  <a:pt x="104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t>Select Product category</a:t>
            </a:r>
          </a:p>
        </p:txBody>
      </p:sp>
      <p:sp>
        <p:nvSpPr>
          <p:cNvPr id="16" name="Shape 209">
            <a:extLst>
              <a:ext uri="{FF2B5EF4-FFF2-40B4-BE49-F238E27FC236}">
                <a16:creationId xmlns:a16="http://schemas.microsoft.com/office/drawing/2014/main" id="{3BE634D3-D812-41FC-B1A4-7E9E770C0684}"/>
              </a:ext>
            </a:extLst>
          </p:cNvPr>
          <p:cNvSpPr/>
          <p:nvPr/>
        </p:nvSpPr>
        <p:spPr>
          <a:xfrm>
            <a:off x="5733675" y="3454621"/>
            <a:ext cx="2705381" cy="1544070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" name="Shape 210">
            <a:extLst>
              <a:ext uri="{FF2B5EF4-FFF2-40B4-BE49-F238E27FC236}">
                <a16:creationId xmlns:a16="http://schemas.microsoft.com/office/drawing/2014/main" id="{D8A8DA5D-2B7E-4204-8871-1797D4BD01DF}"/>
              </a:ext>
            </a:extLst>
          </p:cNvPr>
          <p:cNvSpPr/>
          <p:nvPr/>
        </p:nvSpPr>
        <p:spPr>
          <a:xfrm>
            <a:off x="8059079" y="3616061"/>
            <a:ext cx="1476808" cy="56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65" y="0"/>
                </a:moveTo>
                <a:cubicBezTo>
                  <a:pt x="5771" y="0"/>
                  <a:pt x="5373" y="1043"/>
                  <a:pt x="5373" y="2336"/>
                </a:cubicBezTo>
                <a:lnTo>
                  <a:pt x="5373" y="7537"/>
                </a:lnTo>
                <a:lnTo>
                  <a:pt x="0" y="12224"/>
                </a:lnTo>
                <a:lnTo>
                  <a:pt x="5373" y="16897"/>
                </a:lnTo>
                <a:lnTo>
                  <a:pt x="5373" y="19249"/>
                </a:lnTo>
                <a:cubicBezTo>
                  <a:pt x="5373" y="20542"/>
                  <a:pt x="5771" y="21600"/>
                  <a:pt x="6265" y="21600"/>
                </a:cubicBezTo>
                <a:lnTo>
                  <a:pt x="20707" y="21600"/>
                </a:lnTo>
                <a:cubicBezTo>
                  <a:pt x="21201" y="21600"/>
                  <a:pt x="21600" y="20542"/>
                  <a:pt x="21600" y="19249"/>
                </a:cubicBezTo>
                <a:lnTo>
                  <a:pt x="21600" y="2336"/>
                </a:lnTo>
                <a:cubicBezTo>
                  <a:pt x="21600" y="1043"/>
                  <a:pt x="21201" y="0"/>
                  <a:pt x="20707" y="0"/>
                </a:cubicBezTo>
                <a:lnTo>
                  <a:pt x="6265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r"/>
            <a:r>
              <a:rPr dirty="0"/>
              <a:t>Fill up Store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4491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Locate feature</a:t>
            </a:r>
          </a:p>
        </p:txBody>
      </p:sp>
      <p:pic>
        <p:nvPicPr>
          <p:cNvPr id="17" name="图片 18" descr="图片包含 屏幕截图&#10;&#10;描述已自动生成">
            <a:extLst>
              <a:ext uri="{FF2B5EF4-FFF2-40B4-BE49-F238E27FC236}">
                <a16:creationId xmlns:a16="http://schemas.microsoft.com/office/drawing/2014/main" id="{EEDE66C9-224C-4372-8FE6-9AB240F32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9596" r="3416" b="21099"/>
          <a:stretch/>
        </p:blipFill>
        <p:spPr>
          <a:xfrm>
            <a:off x="5110861" y="1090849"/>
            <a:ext cx="3598485" cy="5322651"/>
          </a:xfrm>
          <a:prstGeom prst="rect">
            <a:avLst/>
          </a:prstGeom>
        </p:spPr>
      </p:pic>
      <p:pic>
        <p:nvPicPr>
          <p:cNvPr id="18" name="图片 2" descr="图片包含 屏幕截图&#10;&#10;描述已自动生成">
            <a:extLst>
              <a:ext uri="{FF2B5EF4-FFF2-40B4-BE49-F238E27FC236}">
                <a16:creationId xmlns:a16="http://schemas.microsoft.com/office/drawing/2014/main" id="{1BDFD92D-5112-4FC1-83D7-ACB38501C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9596" r="3416" b="21099"/>
          <a:stretch/>
        </p:blipFill>
        <p:spPr>
          <a:xfrm>
            <a:off x="1074602" y="1090849"/>
            <a:ext cx="3598485" cy="5322651"/>
          </a:xfrm>
          <a:prstGeom prst="rect">
            <a:avLst/>
          </a:prstGeom>
        </p:spPr>
      </p:pic>
      <p:sp>
        <p:nvSpPr>
          <p:cNvPr id="19" name="Shape 206">
            <a:extLst>
              <a:ext uri="{FF2B5EF4-FFF2-40B4-BE49-F238E27FC236}">
                <a16:creationId xmlns:a16="http://schemas.microsoft.com/office/drawing/2014/main" id="{6559105D-34EE-479B-B7A6-2B3D1EE66FEF}"/>
              </a:ext>
            </a:extLst>
          </p:cNvPr>
          <p:cNvSpPr/>
          <p:nvPr/>
        </p:nvSpPr>
        <p:spPr>
          <a:xfrm flipH="1">
            <a:off x="4953000" y="1901028"/>
            <a:ext cx="1" cy="3510001"/>
          </a:xfrm>
          <a:prstGeom prst="line">
            <a:avLst/>
          </a:prstGeom>
          <a:ln w="12700">
            <a:solidFill>
              <a:srgbClr val="FFA000"/>
            </a:solidFill>
            <a:prstDash val="dash"/>
          </a:ln>
        </p:spPr>
        <p:txBody>
          <a:bodyPr lIns="37147" tIns="37147" rIns="37147" bIns="37147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21" name="Shape 207">
            <a:extLst>
              <a:ext uri="{FF2B5EF4-FFF2-40B4-BE49-F238E27FC236}">
                <a16:creationId xmlns:a16="http://schemas.microsoft.com/office/drawing/2014/main" id="{90BDEB05-E338-496A-8BC9-F72318BB7D1A}"/>
              </a:ext>
            </a:extLst>
          </p:cNvPr>
          <p:cNvSpPr/>
          <p:nvPr/>
        </p:nvSpPr>
        <p:spPr>
          <a:xfrm>
            <a:off x="1046528" y="1322773"/>
            <a:ext cx="3538172" cy="42356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Shape 208">
            <a:extLst>
              <a:ext uri="{FF2B5EF4-FFF2-40B4-BE49-F238E27FC236}">
                <a16:creationId xmlns:a16="http://schemas.microsoft.com/office/drawing/2014/main" id="{5565834A-310F-4A74-A407-1D3A37746859}"/>
              </a:ext>
            </a:extLst>
          </p:cNvPr>
          <p:cNvSpPr/>
          <p:nvPr/>
        </p:nvSpPr>
        <p:spPr>
          <a:xfrm>
            <a:off x="219147" y="1279557"/>
            <a:ext cx="1270398" cy="56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6" y="0"/>
                </a:moveTo>
                <a:cubicBezTo>
                  <a:pt x="467" y="0"/>
                  <a:pt x="0" y="1043"/>
                  <a:pt x="0" y="2336"/>
                </a:cubicBezTo>
                <a:lnTo>
                  <a:pt x="0" y="19249"/>
                </a:lnTo>
                <a:cubicBezTo>
                  <a:pt x="0" y="20542"/>
                  <a:pt x="467" y="21600"/>
                  <a:pt x="1046" y="21600"/>
                </a:cubicBezTo>
                <a:lnTo>
                  <a:pt x="17970" y="21600"/>
                </a:lnTo>
                <a:cubicBezTo>
                  <a:pt x="18549" y="21600"/>
                  <a:pt x="19016" y="20542"/>
                  <a:pt x="19016" y="19249"/>
                </a:cubicBezTo>
                <a:lnTo>
                  <a:pt x="19016" y="16415"/>
                </a:lnTo>
                <a:lnTo>
                  <a:pt x="21600" y="11727"/>
                </a:lnTo>
                <a:lnTo>
                  <a:pt x="19016" y="7039"/>
                </a:lnTo>
                <a:lnTo>
                  <a:pt x="19016" y="2336"/>
                </a:lnTo>
                <a:cubicBezTo>
                  <a:pt x="19016" y="1043"/>
                  <a:pt x="18549" y="0"/>
                  <a:pt x="17970" y="0"/>
                </a:cubicBezTo>
                <a:lnTo>
                  <a:pt x="104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rPr dirty="0"/>
              <a:t>Select Product category</a:t>
            </a:r>
          </a:p>
        </p:txBody>
      </p:sp>
      <p:sp>
        <p:nvSpPr>
          <p:cNvPr id="23" name="Shape 209">
            <a:extLst>
              <a:ext uri="{FF2B5EF4-FFF2-40B4-BE49-F238E27FC236}">
                <a16:creationId xmlns:a16="http://schemas.microsoft.com/office/drawing/2014/main" id="{0A337C6C-4643-4817-A228-E1E906B3C740}"/>
              </a:ext>
            </a:extLst>
          </p:cNvPr>
          <p:cNvSpPr/>
          <p:nvPr/>
        </p:nvSpPr>
        <p:spPr>
          <a:xfrm>
            <a:off x="5195838" y="2480720"/>
            <a:ext cx="3446512" cy="568723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Shape 210">
            <a:extLst>
              <a:ext uri="{FF2B5EF4-FFF2-40B4-BE49-F238E27FC236}">
                <a16:creationId xmlns:a16="http://schemas.microsoft.com/office/drawing/2014/main" id="{969C8ECA-64ED-4B55-BEBB-4D1AABDB8ED5}"/>
              </a:ext>
            </a:extLst>
          </p:cNvPr>
          <p:cNvSpPr/>
          <p:nvPr/>
        </p:nvSpPr>
        <p:spPr>
          <a:xfrm>
            <a:off x="8300379" y="2250292"/>
            <a:ext cx="1364321" cy="56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65" y="0"/>
                </a:moveTo>
                <a:cubicBezTo>
                  <a:pt x="5771" y="0"/>
                  <a:pt x="5373" y="1043"/>
                  <a:pt x="5373" y="2336"/>
                </a:cubicBezTo>
                <a:lnTo>
                  <a:pt x="5373" y="7537"/>
                </a:lnTo>
                <a:lnTo>
                  <a:pt x="0" y="12224"/>
                </a:lnTo>
                <a:lnTo>
                  <a:pt x="5373" y="16897"/>
                </a:lnTo>
                <a:lnTo>
                  <a:pt x="5373" y="19249"/>
                </a:lnTo>
                <a:cubicBezTo>
                  <a:pt x="5373" y="20542"/>
                  <a:pt x="5771" y="21600"/>
                  <a:pt x="6265" y="21600"/>
                </a:cubicBezTo>
                <a:lnTo>
                  <a:pt x="20707" y="21600"/>
                </a:lnTo>
                <a:cubicBezTo>
                  <a:pt x="21201" y="21600"/>
                  <a:pt x="21600" y="20542"/>
                  <a:pt x="21600" y="19249"/>
                </a:cubicBezTo>
                <a:lnTo>
                  <a:pt x="21600" y="2336"/>
                </a:lnTo>
                <a:cubicBezTo>
                  <a:pt x="21600" y="1043"/>
                  <a:pt x="21201" y="0"/>
                  <a:pt x="20707" y="0"/>
                </a:cubicBezTo>
                <a:lnTo>
                  <a:pt x="6265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r"/>
            <a:r>
              <a:rPr lang="en-US" dirty="0"/>
              <a:t>Store detailed information</a:t>
            </a:r>
            <a:endParaRPr dirty="0"/>
          </a:p>
        </p:txBody>
      </p:sp>
      <p:sp>
        <p:nvSpPr>
          <p:cNvPr id="25" name="Shape 207">
            <a:extLst>
              <a:ext uri="{FF2B5EF4-FFF2-40B4-BE49-F238E27FC236}">
                <a16:creationId xmlns:a16="http://schemas.microsoft.com/office/drawing/2014/main" id="{4BA587D6-FEAD-4FFD-B4D3-D808692EB431}"/>
              </a:ext>
            </a:extLst>
          </p:cNvPr>
          <p:cNvSpPr/>
          <p:nvPr/>
        </p:nvSpPr>
        <p:spPr>
          <a:xfrm>
            <a:off x="1992678" y="4786906"/>
            <a:ext cx="1423622" cy="42356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" name="Shape 208">
            <a:extLst>
              <a:ext uri="{FF2B5EF4-FFF2-40B4-BE49-F238E27FC236}">
                <a16:creationId xmlns:a16="http://schemas.microsoft.com/office/drawing/2014/main" id="{7BDD7981-D3AB-443B-B3FE-70416BC34EB7}"/>
              </a:ext>
            </a:extLst>
          </p:cNvPr>
          <p:cNvSpPr/>
          <p:nvPr/>
        </p:nvSpPr>
        <p:spPr>
          <a:xfrm>
            <a:off x="658665" y="4712398"/>
            <a:ext cx="1270398" cy="42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6" y="0"/>
                </a:moveTo>
                <a:cubicBezTo>
                  <a:pt x="467" y="0"/>
                  <a:pt x="0" y="1043"/>
                  <a:pt x="0" y="2336"/>
                </a:cubicBezTo>
                <a:lnTo>
                  <a:pt x="0" y="19249"/>
                </a:lnTo>
                <a:cubicBezTo>
                  <a:pt x="0" y="20542"/>
                  <a:pt x="467" y="21600"/>
                  <a:pt x="1046" y="21600"/>
                </a:cubicBezTo>
                <a:lnTo>
                  <a:pt x="17970" y="21600"/>
                </a:lnTo>
                <a:cubicBezTo>
                  <a:pt x="18549" y="21600"/>
                  <a:pt x="19016" y="20542"/>
                  <a:pt x="19016" y="19249"/>
                </a:cubicBezTo>
                <a:lnTo>
                  <a:pt x="19016" y="16415"/>
                </a:lnTo>
                <a:lnTo>
                  <a:pt x="21600" y="11727"/>
                </a:lnTo>
                <a:lnTo>
                  <a:pt x="19016" y="7039"/>
                </a:lnTo>
                <a:lnTo>
                  <a:pt x="19016" y="2336"/>
                </a:lnTo>
                <a:cubicBezTo>
                  <a:pt x="19016" y="1043"/>
                  <a:pt x="18549" y="0"/>
                  <a:pt x="17970" y="0"/>
                </a:cubicBezTo>
                <a:lnTo>
                  <a:pt x="104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rPr lang="en-US" dirty="0"/>
              <a:t>C</a:t>
            </a:r>
            <a:r>
              <a:rPr lang="en-US" altLang="zh-CN" dirty="0"/>
              <a:t>hange the distance</a:t>
            </a:r>
            <a:endParaRPr dirty="0"/>
          </a:p>
        </p:txBody>
      </p:sp>
      <p:sp>
        <p:nvSpPr>
          <p:cNvPr id="27" name="Shape 207">
            <a:extLst>
              <a:ext uri="{FF2B5EF4-FFF2-40B4-BE49-F238E27FC236}">
                <a16:creationId xmlns:a16="http://schemas.microsoft.com/office/drawing/2014/main" id="{436BAF24-CEF9-4580-90E7-649B02826EFD}"/>
              </a:ext>
            </a:extLst>
          </p:cNvPr>
          <p:cNvSpPr/>
          <p:nvPr/>
        </p:nvSpPr>
        <p:spPr>
          <a:xfrm>
            <a:off x="4286031" y="4921250"/>
            <a:ext cx="285105" cy="315454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" name="Shape 210">
            <a:extLst>
              <a:ext uri="{FF2B5EF4-FFF2-40B4-BE49-F238E27FC236}">
                <a16:creationId xmlns:a16="http://schemas.microsoft.com/office/drawing/2014/main" id="{69B8F57B-AF33-4930-AD49-C87147EA1D67}"/>
              </a:ext>
            </a:extLst>
          </p:cNvPr>
          <p:cNvSpPr/>
          <p:nvPr/>
        </p:nvSpPr>
        <p:spPr>
          <a:xfrm>
            <a:off x="4505190" y="4667981"/>
            <a:ext cx="1085973" cy="56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65" y="0"/>
                </a:moveTo>
                <a:cubicBezTo>
                  <a:pt x="5771" y="0"/>
                  <a:pt x="5373" y="1043"/>
                  <a:pt x="5373" y="2336"/>
                </a:cubicBezTo>
                <a:lnTo>
                  <a:pt x="5373" y="7537"/>
                </a:lnTo>
                <a:lnTo>
                  <a:pt x="0" y="12224"/>
                </a:lnTo>
                <a:lnTo>
                  <a:pt x="5373" y="16897"/>
                </a:lnTo>
                <a:lnTo>
                  <a:pt x="5373" y="19249"/>
                </a:lnTo>
                <a:cubicBezTo>
                  <a:pt x="5373" y="20542"/>
                  <a:pt x="5771" y="21600"/>
                  <a:pt x="6265" y="21600"/>
                </a:cubicBezTo>
                <a:lnTo>
                  <a:pt x="20707" y="21600"/>
                </a:lnTo>
                <a:cubicBezTo>
                  <a:pt x="21201" y="21600"/>
                  <a:pt x="21600" y="20542"/>
                  <a:pt x="21600" y="19249"/>
                </a:cubicBezTo>
                <a:lnTo>
                  <a:pt x="21600" y="2336"/>
                </a:lnTo>
                <a:cubicBezTo>
                  <a:pt x="21600" y="1043"/>
                  <a:pt x="21201" y="0"/>
                  <a:pt x="20707" y="0"/>
                </a:cubicBezTo>
                <a:lnTo>
                  <a:pt x="6265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r"/>
            <a:r>
              <a:rPr lang="en-US" dirty="0"/>
              <a:t>Report the product you found</a:t>
            </a:r>
            <a:endParaRPr dirty="0"/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id="{05DD32CD-DA89-408F-A9E0-B50203A237AA}"/>
              </a:ext>
            </a:extLst>
          </p:cNvPr>
          <p:cNvSpPr/>
          <p:nvPr/>
        </p:nvSpPr>
        <p:spPr>
          <a:xfrm>
            <a:off x="1167177" y="5313910"/>
            <a:ext cx="3403959" cy="839240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id="{A8A52B66-B323-485F-B9C4-6F671603D4DB}"/>
              </a:ext>
            </a:extLst>
          </p:cNvPr>
          <p:cNvSpPr/>
          <p:nvPr/>
        </p:nvSpPr>
        <p:spPr>
          <a:xfrm>
            <a:off x="138812" y="5333194"/>
            <a:ext cx="1871580" cy="808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6" y="0"/>
                </a:moveTo>
                <a:cubicBezTo>
                  <a:pt x="467" y="0"/>
                  <a:pt x="0" y="1043"/>
                  <a:pt x="0" y="2336"/>
                </a:cubicBezTo>
                <a:lnTo>
                  <a:pt x="0" y="19249"/>
                </a:lnTo>
                <a:cubicBezTo>
                  <a:pt x="0" y="20542"/>
                  <a:pt x="467" y="21600"/>
                  <a:pt x="1046" y="21600"/>
                </a:cubicBezTo>
                <a:lnTo>
                  <a:pt x="17970" y="21600"/>
                </a:lnTo>
                <a:cubicBezTo>
                  <a:pt x="18549" y="21600"/>
                  <a:pt x="19016" y="20542"/>
                  <a:pt x="19016" y="19249"/>
                </a:cubicBezTo>
                <a:lnTo>
                  <a:pt x="19016" y="16415"/>
                </a:lnTo>
                <a:lnTo>
                  <a:pt x="21600" y="11727"/>
                </a:lnTo>
                <a:lnTo>
                  <a:pt x="19016" y="7039"/>
                </a:lnTo>
                <a:lnTo>
                  <a:pt x="19016" y="2336"/>
                </a:lnTo>
                <a:cubicBezTo>
                  <a:pt x="19016" y="1043"/>
                  <a:pt x="18549" y="0"/>
                  <a:pt x="17970" y="0"/>
                </a:cubicBezTo>
                <a:lnTo>
                  <a:pt x="104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r>
              <a:rPr lang="en-US" dirty="0"/>
              <a:t>The store information list including brand name, store name and distance</a:t>
            </a:r>
            <a:endParaRPr dirty="0"/>
          </a:p>
        </p:txBody>
      </p:sp>
      <p:sp>
        <p:nvSpPr>
          <p:cNvPr id="31" name="Shape 210">
            <a:extLst>
              <a:ext uri="{FF2B5EF4-FFF2-40B4-BE49-F238E27FC236}">
                <a16:creationId xmlns:a16="http://schemas.microsoft.com/office/drawing/2014/main" id="{654B9E35-3916-4A2F-BE24-B097F50377AD}"/>
              </a:ext>
            </a:extLst>
          </p:cNvPr>
          <p:cNvSpPr/>
          <p:nvPr/>
        </p:nvSpPr>
        <p:spPr>
          <a:xfrm>
            <a:off x="7618218" y="3356237"/>
            <a:ext cx="1364321" cy="37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65" y="0"/>
                </a:moveTo>
                <a:cubicBezTo>
                  <a:pt x="5771" y="0"/>
                  <a:pt x="5373" y="1043"/>
                  <a:pt x="5373" y="2336"/>
                </a:cubicBezTo>
                <a:lnTo>
                  <a:pt x="5373" y="7537"/>
                </a:lnTo>
                <a:lnTo>
                  <a:pt x="0" y="12224"/>
                </a:lnTo>
                <a:lnTo>
                  <a:pt x="5373" y="16897"/>
                </a:lnTo>
                <a:lnTo>
                  <a:pt x="5373" y="19249"/>
                </a:lnTo>
                <a:cubicBezTo>
                  <a:pt x="5373" y="20542"/>
                  <a:pt x="5771" y="21600"/>
                  <a:pt x="6265" y="21600"/>
                </a:cubicBezTo>
                <a:lnTo>
                  <a:pt x="20707" y="21600"/>
                </a:lnTo>
                <a:cubicBezTo>
                  <a:pt x="21201" y="21600"/>
                  <a:pt x="21600" y="20542"/>
                  <a:pt x="21600" y="19249"/>
                </a:cubicBezTo>
                <a:lnTo>
                  <a:pt x="21600" y="2336"/>
                </a:lnTo>
                <a:cubicBezTo>
                  <a:pt x="21600" y="1043"/>
                  <a:pt x="21201" y="0"/>
                  <a:pt x="20707" y="0"/>
                </a:cubicBezTo>
                <a:lnTo>
                  <a:pt x="6265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200"/>
            </a:lvl1pPr>
          </a:lstStyle>
          <a:p>
            <a:pPr algn="r"/>
            <a:r>
              <a:rPr lang="en-US" dirty="0"/>
              <a:t>Distance Circle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4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MOBILE APPLICATION</a:t>
            </a:r>
          </a:p>
          <a:p>
            <a:r>
              <a:rPr lang="en-AU" sz="2600" dirty="0"/>
              <a:t>Data interaction</a:t>
            </a:r>
          </a:p>
        </p:txBody>
      </p:sp>
      <p:sp>
        <p:nvSpPr>
          <p:cNvPr id="17" name="Shape 214">
            <a:extLst>
              <a:ext uri="{FF2B5EF4-FFF2-40B4-BE49-F238E27FC236}">
                <a16:creationId xmlns:a16="http://schemas.microsoft.com/office/drawing/2014/main" id="{BEB4223B-7B72-4D48-BF9F-0A5579E8F85C}"/>
              </a:ext>
            </a:extLst>
          </p:cNvPr>
          <p:cNvSpPr/>
          <p:nvPr/>
        </p:nvSpPr>
        <p:spPr>
          <a:xfrm>
            <a:off x="509353" y="1407706"/>
            <a:ext cx="2784457" cy="2784457"/>
          </a:xfrm>
          <a:prstGeom prst="ellipse">
            <a:avLst/>
          </a:prstGeom>
          <a:solidFill>
            <a:srgbClr val="A1BD7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217">
            <a:extLst>
              <a:ext uri="{FF2B5EF4-FFF2-40B4-BE49-F238E27FC236}">
                <a16:creationId xmlns:a16="http://schemas.microsoft.com/office/drawing/2014/main" id="{B0AF4436-9C44-4796-91B9-9516EBF35362}"/>
              </a:ext>
            </a:extLst>
          </p:cNvPr>
          <p:cNvGrpSpPr/>
          <p:nvPr/>
        </p:nvGrpSpPr>
        <p:grpSpPr>
          <a:xfrm>
            <a:off x="6681517" y="1442370"/>
            <a:ext cx="2715130" cy="2715129"/>
            <a:chOff x="-1" y="-1"/>
            <a:chExt cx="2715128" cy="2715128"/>
          </a:xfrm>
        </p:grpSpPr>
        <p:sp>
          <p:nvSpPr>
            <p:cNvPr id="19" name="Shape 215">
              <a:extLst>
                <a:ext uri="{FF2B5EF4-FFF2-40B4-BE49-F238E27FC236}">
                  <a16:creationId xmlns:a16="http://schemas.microsoft.com/office/drawing/2014/main" id="{2C692C8E-925C-439D-A917-7384BE424D00}"/>
                </a:ext>
              </a:extLst>
            </p:cNvPr>
            <p:cNvSpPr/>
            <p:nvPr/>
          </p:nvSpPr>
          <p:spPr>
            <a:xfrm>
              <a:off x="-2" y="-2"/>
              <a:ext cx="2715129" cy="2715129"/>
            </a:xfrm>
            <a:prstGeom prst="ellipse">
              <a:avLst/>
            </a:prstGeom>
            <a:noFill/>
            <a:ln w="12700" cap="flat">
              <a:solidFill>
                <a:srgbClr val="F0644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 216">
              <a:extLst>
                <a:ext uri="{FF2B5EF4-FFF2-40B4-BE49-F238E27FC236}">
                  <a16:creationId xmlns:a16="http://schemas.microsoft.com/office/drawing/2014/main" id="{C6A16955-84BE-404A-83CD-CAE23543DE85}"/>
                </a:ext>
              </a:extLst>
            </p:cNvPr>
            <p:cNvSpPr/>
            <p:nvPr/>
          </p:nvSpPr>
          <p:spPr>
            <a:xfrm>
              <a:off x="450445" y="728304"/>
              <a:ext cx="1781289" cy="1329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2" y="16117"/>
                  </a:moveTo>
                  <a:cubicBezTo>
                    <a:pt x="1738" y="16117"/>
                    <a:pt x="1738" y="16117"/>
                    <a:pt x="1738" y="16117"/>
                  </a:cubicBezTo>
                  <a:cubicBezTo>
                    <a:pt x="372" y="19606"/>
                    <a:pt x="372" y="19606"/>
                    <a:pt x="372" y="19606"/>
                  </a:cubicBezTo>
                  <a:cubicBezTo>
                    <a:pt x="21228" y="19606"/>
                    <a:pt x="21228" y="19606"/>
                    <a:pt x="21228" y="19606"/>
                  </a:cubicBezTo>
                  <a:lnTo>
                    <a:pt x="19862" y="16117"/>
                  </a:lnTo>
                  <a:close/>
                  <a:moveTo>
                    <a:pt x="8566" y="18775"/>
                  </a:moveTo>
                  <a:cubicBezTo>
                    <a:pt x="9062" y="17446"/>
                    <a:pt x="9062" y="17446"/>
                    <a:pt x="9062" y="17446"/>
                  </a:cubicBezTo>
                  <a:cubicBezTo>
                    <a:pt x="12538" y="17446"/>
                    <a:pt x="12538" y="17446"/>
                    <a:pt x="12538" y="17446"/>
                  </a:cubicBezTo>
                  <a:cubicBezTo>
                    <a:pt x="13034" y="18775"/>
                    <a:pt x="13034" y="18775"/>
                    <a:pt x="13034" y="18775"/>
                  </a:cubicBezTo>
                  <a:lnTo>
                    <a:pt x="8566" y="18775"/>
                  </a:lnTo>
                  <a:close/>
                  <a:moveTo>
                    <a:pt x="19490" y="15286"/>
                  </a:moveTo>
                  <a:cubicBezTo>
                    <a:pt x="19490" y="15286"/>
                    <a:pt x="19490" y="15286"/>
                    <a:pt x="19490" y="15286"/>
                  </a:cubicBezTo>
                  <a:cubicBezTo>
                    <a:pt x="19490" y="15286"/>
                    <a:pt x="19490" y="15286"/>
                    <a:pt x="19490" y="15120"/>
                  </a:cubicBezTo>
                  <a:cubicBezTo>
                    <a:pt x="19490" y="665"/>
                    <a:pt x="19490" y="665"/>
                    <a:pt x="19490" y="665"/>
                  </a:cubicBezTo>
                  <a:cubicBezTo>
                    <a:pt x="19490" y="332"/>
                    <a:pt x="19366" y="0"/>
                    <a:pt x="18993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234" y="0"/>
                    <a:pt x="2110" y="332"/>
                    <a:pt x="2110" y="665"/>
                  </a:cubicBezTo>
                  <a:cubicBezTo>
                    <a:pt x="2110" y="15120"/>
                    <a:pt x="2110" y="15120"/>
                    <a:pt x="2110" y="15120"/>
                  </a:cubicBezTo>
                  <a:cubicBezTo>
                    <a:pt x="2110" y="15286"/>
                    <a:pt x="2110" y="15286"/>
                    <a:pt x="2110" y="15286"/>
                  </a:cubicBezTo>
                  <a:cubicBezTo>
                    <a:pt x="2110" y="15286"/>
                    <a:pt x="2110" y="15286"/>
                    <a:pt x="2110" y="15286"/>
                  </a:cubicBezTo>
                  <a:cubicBezTo>
                    <a:pt x="1986" y="15286"/>
                    <a:pt x="1986" y="15286"/>
                    <a:pt x="1986" y="15286"/>
                  </a:cubicBezTo>
                  <a:cubicBezTo>
                    <a:pt x="19614" y="15286"/>
                    <a:pt x="19614" y="15286"/>
                    <a:pt x="19614" y="15286"/>
                  </a:cubicBezTo>
                  <a:lnTo>
                    <a:pt x="19490" y="15286"/>
                  </a:lnTo>
                  <a:close/>
                  <a:moveTo>
                    <a:pt x="18248" y="14123"/>
                  </a:moveTo>
                  <a:cubicBezTo>
                    <a:pt x="3352" y="14123"/>
                    <a:pt x="3352" y="14123"/>
                    <a:pt x="3352" y="14123"/>
                  </a:cubicBezTo>
                  <a:cubicBezTo>
                    <a:pt x="3352" y="1662"/>
                    <a:pt x="3352" y="1662"/>
                    <a:pt x="3352" y="1662"/>
                  </a:cubicBezTo>
                  <a:cubicBezTo>
                    <a:pt x="18248" y="1662"/>
                    <a:pt x="18248" y="1662"/>
                    <a:pt x="18248" y="1662"/>
                  </a:cubicBezTo>
                  <a:lnTo>
                    <a:pt x="18248" y="14123"/>
                  </a:lnTo>
                  <a:close/>
                  <a:moveTo>
                    <a:pt x="21476" y="20437"/>
                  </a:moveTo>
                  <a:cubicBezTo>
                    <a:pt x="124" y="20437"/>
                    <a:pt x="124" y="20437"/>
                    <a:pt x="124" y="20437"/>
                  </a:cubicBezTo>
                  <a:cubicBezTo>
                    <a:pt x="0" y="20603"/>
                    <a:pt x="0" y="20603"/>
                    <a:pt x="0" y="20603"/>
                  </a:cubicBezTo>
                  <a:cubicBezTo>
                    <a:pt x="0" y="20935"/>
                    <a:pt x="248" y="21600"/>
                    <a:pt x="497" y="21600"/>
                  </a:cubicBezTo>
                  <a:cubicBezTo>
                    <a:pt x="21103" y="21600"/>
                    <a:pt x="21103" y="21600"/>
                    <a:pt x="21103" y="21600"/>
                  </a:cubicBezTo>
                  <a:cubicBezTo>
                    <a:pt x="21352" y="21600"/>
                    <a:pt x="21600" y="20935"/>
                    <a:pt x="21600" y="20603"/>
                  </a:cubicBezTo>
                  <a:lnTo>
                    <a:pt x="21476" y="20437"/>
                  </a:lnTo>
                  <a:close/>
                </a:path>
              </a:pathLst>
            </a:custGeom>
            <a:solidFill>
              <a:srgbClr val="F064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/>
              <a:endParaRPr/>
            </a:p>
          </p:txBody>
        </p:sp>
      </p:grpSp>
      <p:sp>
        <p:nvSpPr>
          <p:cNvPr id="22" name="Shape 218">
            <a:extLst>
              <a:ext uri="{FF2B5EF4-FFF2-40B4-BE49-F238E27FC236}">
                <a16:creationId xmlns:a16="http://schemas.microsoft.com/office/drawing/2014/main" id="{75299426-03D4-4226-90F4-DF36598184AC}"/>
              </a:ext>
            </a:extLst>
          </p:cNvPr>
          <p:cNvSpPr/>
          <p:nvPr/>
        </p:nvSpPr>
        <p:spPr>
          <a:xfrm>
            <a:off x="3196962" y="4725157"/>
            <a:ext cx="384339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Login and register request;</a:t>
            </a:r>
          </a:p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Check database request;</a:t>
            </a:r>
          </a:p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Report store request;</a:t>
            </a:r>
          </a:p>
          <a:p>
            <a:pPr marL="200526" indent="-200526" defTabSz="914400">
              <a:buSzPct val="100000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Send statistics request;</a:t>
            </a:r>
          </a:p>
        </p:txBody>
      </p:sp>
      <p:sp>
        <p:nvSpPr>
          <p:cNvPr id="23" name="Shape 219">
            <a:extLst>
              <a:ext uri="{FF2B5EF4-FFF2-40B4-BE49-F238E27FC236}">
                <a16:creationId xmlns:a16="http://schemas.microsoft.com/office/drawing/2014/main" id="{4A035492-1E02-43E2-B8D7-9273DB81F539}"/>
              </a:ext>
            </a:extLst>
          </p:cNvPr>
          <p:cNvSpPr/>
          <p:nvPr/>
        </p:nvSpPr>
        <p:spPr>
          <a:xfrm>
            <a:off x="3701112" y="2910877"/>
            <a:ext cx="271513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Data Connection</a:t>
            </a:r>
          </a:p>
        </p:txBody>
      </p:sp>
      <p:pic>
        <p:nvPicPr>
          <p:cNvPr id="24" name="image1.png">
            <a:extLst>
              <a:ext uri="{FF2B5EF4-FFF2-40B4-BE49-F238E27FC236}">
                <a16:creationId xmlns:a16="http://schemas.microsoft.com/office/drawing/2014/main" id="{E39237FE-F1D1-4584-9FEE-6B5326FE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00" y="1740612"/>
            <a:ext cx="1122793" cy="218804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21">
            <a:extLst>
              <a:ext uri="{FF2B5EF4-FFF2-40B4-BE49-F238E27FC236}">
                <a16:creationId xmlns:a16="http://schemas.microsoft.com/office/drawing/2014/main" id="{DF0BD779-B1CB-458C-A7C5-6A19581851C8}"/>
              </a:ext>
            </a:extLst>
          </p:cNvPr>
          <p:cNvSpPr/>
          <p:nvPr/>
        </p:nvSpPr>
        <p:spPr>
          <a:xfrm>
            <a:off x="3055226" y="2751625"/>
            <a:ext cx="3843390" cy="1"/>
          </a:xfrm>
          <a:prstGeom prst="line">
            <a:avLst/>
          </a:prstGeom>
          <a:ln w="50800">
            <a:solidFill>
              <a:srgbClr val="FF26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 defTabSz="914400"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222">
            <a:extLst>
              <a:ext uri="{FF2B5EF4-FFF2-40B4-BE49-F238E27FC236}">
                <a16:creationId xmlns:a16="http://schemas.microsoft.com/office/drawing/2014/main" id="{284121E6-75F0-44C2-B550-10DA961DA403}"/>
              </a:ext>
            </a:extLst>
          </p:cNvPr>
          <p:cNvSpPr/>
          <p:nvPr/>
        </p:nvSpPr>
        <p:spPr>
          <a:xfrm>
            <a:off x="983470" y="4250857"/>
            <a:ext cx="207175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Application</a:t>
            </a:r>
          </a:p>
        </p:txBody>
      </p:sp>
      <p:sp>
        <p:nvSpPr>
          <p:cNvPr id="27" name="Shape 223">
            <a:extLst>
              <a:ext uri="{FF2B5EF4-FFF2-40B4-BE49-F238E27FC236}">
                <a16:creationId xmlns:a16="http://schemas.microsoft.com/office/drawing/2014/main" id="{5FA430DD-CA63-4FDC-8C6E-379C555FC01B}"/>
              </a:ext>
            </a:extLst>
          </p:cNvPr>
          <p:cNvSpPr/>
          <p:nvPr/>
        </p:nvSpPr>
        <p:spPr>
          <a:xfrm>
            <a:off x="7477685" y="4250857"/>
            <a:ext cx="112279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50046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04690"/>
              </p:ext>
            </p:extLst>
          </p:nvPr>
        </p:nvGraphicFramePr>
        <p:xfrm>
          <a:off x="4734195" y="1528579"/>
          <a:ext cx="4082146" cy="3121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KINDER FOOD FINDER SYSTEM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5148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9178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90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76910"/>
              </p:ext>
            </p:extLst>
          </p:nvPr>
        </p:nvGraphicFramePr>
        <p:xfrm>
          <a:off x="4734195" y="1528579"/>
          <a:ext cx="4082146" cy="3121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KINDER FOOD FINDER SYSTEM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5148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9178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3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Technologies</a:t>
            </a:r>
          </a:p>
        </p:txBody>
      </p:sp>
      <p:grpSp>
        <p:nvGrpSpPr>
          <p:cNvPr id="14" name="Group 146">
            <a:extLst>
              <a:ext uri="{FF2B5EF4-FFF2-40B4-BE49-F238E27FC236}">
                <a16:creationId xmlns:a16="http://schemas.microsoft.com/office/drawing/2014/main" id="{9403E51E-64DB-4694-810F-6292D44F8A65}"/>
              </a:ext>
            </a:extLst>
          </p:cNvPr>
          <p:cNvGrpSpPr/>
          <p:nvPr/>
        </p:nvGrpSpPr>
        <p:grpSpPr>
          <a:xfrm>
            <a:off x="1525500" y="1504573"/>
            <a:ext cx="5659071" cy="2157325"/>
            <a:chOff x="0" y="0"/>
            <a:chExt cx="5659070" cy="2157324"/>
          </a:xfrm>
        </p:grpSpPr>
        <p:sp>
          <p:nvSpPr>
            <p:cNvPr id="15" name="Shape 138">
              <a:extLst>
                <a:ext uri="{FF2B5EF4-FFF2-40B4-BE49-F238E27FC236}">
                  <a16:creationId xmlns:a16="http://schemas.microsoft.com/office/drawing/2014/main" id="{34AFDC3A-B9C6-4133-8F60-B9538763F463}"/>
                </a:ext>
              </a:extLst>
            </p:cNvPr>
            <p:cNvSpPr/>
            <p:nvPr/>
          </p:nvSpPr>
          <p:spPr>
            <a:xfrm>
              <a:off x="392172" y="0"/>
              <a:ext cx="484215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Languages: </a:t>
              </a:r>
              <a:r>
                <a:rPr lang="en-AU" dirty="0"/>
                <a:t>Node JS &amp; Express</a:t>
              </a:r>
              <a:endParaRPr dirty="0"/>
            </a:p>
          </p:txBody>
        </p:sp>
        <p:sp>
          <p:nvSpPr>
            <p:cNvPr id="16" name="Shape 139">
              <a:extLst>
                <a:ext uri="{FF2B5EF4-FFF2-40B4-BE49-F238E27FC236}">
                  <a16:creationId xmlns:a16="http://schemas.microsoft.com/office/drawing/2014/main" id="{488D49EC-43D8-4769-B619-696C9FC0130F}"/>
                </a:ext>
              </a:extLst>
            </p:cNvPr>
            <p:cNvSpPr/>
            <p:nvPr/>
          </p:nvSpPr>
          <p:spPr>
            <a:xfrm>
              <a:off x="392172" y="848791"/>
              <a:ext cx="485151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Software: </a:t>
              </a:r>
              <a:r>
                <a:rPr lang="en-AU" dirty="0"/>
                <a:t>WebStorm or IntelliJ</a:t>
              </a:r>
              <a:endParaRPr dirty="0"/>
            </a:p>
          </p:txBody>
        </p:sp>
        <p:sp>
          <p:nvSpPr>
            <p:cNvPr id="20" name="Shape 141">
              <a:extLst>
                <a:ext uri="{FF2B5EF4-FFF2-40B4-BE49-F238E27FC236}">
                  <a16:creationId xmlns:a16="http://schemas.microsoft.com/office/drawing/2014/main" id="{6994C20B-8801-48AB-A3B6-7A5E9FE033CB}"/>
                </a:ext>
              </a:extLst>
            </p:cNvPr>
            <p:cNvSpPr/>
            <p:nvPr/>
          </p:nvSpPr>
          <p:spPr>
            <a:xfrm>
              <a:off x="392172" y="1697584"/>
              <a:ext cx="526689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AU" dirty="0"/>
                <a:t>Database: MongoDB</a:t>
              </a:r>
              <a:endParaRPr dirty="0"/>
            </a:p>
          </p:txBody>
        </p:sp>
        <p:sp>
          <p:nvSpPr>
            <p:cNvPr id="28" name="Shape 143">
              <a:extLst>
                <a:ext uri="{FF2B5EF4-FFF2-40B4-BE49-F238E27FC236}">
                  <a16:creationId xmlns:a16="http://schemas.microsoft.com/office/drawing/2014/main" id="{DC25FB61-3C9B-4561-8803-A804BFE410FD}"/>
                </a:ext>
              </a:extLst>
            </p:cNvPr>
            <p:cNvSpPr/>
            <p:nvPr/>
          </p:nvSpPr>
          <p:spPr>
            <a:xfrm>
              <a:off x="0" y="116531"/>
              <a:ext cx="228603" cy="228603"/>
            </a:xfrm>
            <a:prstGeom prst="ellipse">
              <a:avLst/>
            </a:prstGeom>
            <a:solidFill>
              <a:srgbClr val="A1BD7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144">
              <a:extLst>
                <a:ext uri="{FF2B5EF4-FFF2-40B4-BE49-F238E27FC236}">
                  <a16:creationId xmlns:a16="http://schemas.microsoft.com/office/drawing/2014/main" id="{CFC3EACB-48EE-4783-8817-2A17634EF789}"/>
                </a:ext>
              </a:extLst>
            </p:cNvPr>
            <p:cNvSpPr/>
            <p:nvPr/>
          </p:nvSpPr>
          <p:spPr>
            <a:xfrm>
              <a:off x="0" y="965324"/>
              <a:ext cx="228603" cy="228604"/>
            </a:xfrm>
            <a:prstGeom prst="ellipse">
              <a:avLst/>
            </a:prstGeom>
            <a:solidFill>
              <a:srgbClr val="F58D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145">
              <a:extLst>
                <a:ext uri="{FF2B5EF4-FFF2-40B4-BE49-F238E27FC236}">
                  <a16:creationId xmlns:a16="http://schemas.microsoft.com/office/drawing/2014/main" id="{2FD51C6A-EFAB-45C4-867D-1743911CEA82}"/>
                </a:ext>
              </a:extLst>
            </p:cNvPr>
            <p:cNvSpPr/>
            <p:nvPr/>
          </p:nvSpPr>
          <p:spPr>
            <a:xfrm>
              <a:off x="0" y="1814116"/>
              <a:ext cx="228603" cy="228603"/>
            </a:xfrm>
            <a:prstGeom prst="ellipse">
              <a:avLst/>
            </a:prstGeom>
            <a:solidFill>
              <a:srgbClr val="FFE0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485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Main features</a:t>
            </a:r>
          </a:p>
        </p:txBody>
      </p:sp>
      <p:grpSp>
        <p:nvGrpSpPr>
          <p:cNvPr id="11" name="Group 155">
            <a:extLst>
              <a:ext uri="{FF2B5EF4-FFF2-40B4-BE49-F238E27FC236}">
                <a16:creationId xmlns:a16="http://schemas.microsoft.com/office/drawing/2014/main" id="{23D045F7-489A-4540-B30C-B1F5502D1AC3}"/>
              </a:ext>
            </a:extLst>
          </p:cNvPr>
          <p:cNvGrpSpPr/>
          <p:nvPr/>
        </p:nvGrpSpPr>
        <p:grpSpPr>
          <a:xfrm>
            <a:off x="1016514" y="1621764"/>
            <a:ext cx="7664347" cy="3903237"/>
            <a:chOff x="0" y="0"/>
            <a:chExt cx="3702036" cy="3903236"/>
          </a:xfrm>
        </p:grpSpPr>
        <p:sp>
          <p:nvSpPr>
            <p:cNvPr id="12" name="Shape 150">
              <a:extLst>
                <a:ext uri="{FF2B5EF4-FFF2-40B4-BE49-F238E27FC236}">
                  <a16:creationId xmlns:a16="http://schemas.microsoft.com/office/drawing/2014/main" id="{0585A852-FE84-405C-9535-723500F56363}"/>
                </a:ext>
              </a:extLst>
            </p:cNvPr>
            <p:cNvSpPr/>
            <p:nvPr/>
          </p:nvSpPr>
          <p:spPr>
            <a:xfrm>
              <a:off x="0" y="0"/>
              <a:ext cx="88131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Statistics</a:t>
              </a:r>
              <a:endParaRPr dirty="0"/>
            </a:p>
          </p:txBody>
        </p:sp>
        <p:sp>
          <p:nvSpPr>
            <p:cNvPr id="13" name="Shape 151">
              <a:extLst>
                <a:ext uri="{FF2B5EF4-FFF2-40B4-BE49-F238E27FC236}">
                  <a16:creationId xmlns:a16="http://schemas.microsoft.com/office/drawing/2014/main" id="{98415E79-D629-4339-917A-3C8E758AD48F}"/>
                </a:ext>
              </a:extLst>
            </p:cNvPr>
            <p:cNvSpPr/>
            <p:nvPr/>
          </p:nvSpPr>
          <p:spPr>
            <a:xfrm>
              <a:off x="0" y="828277"/>
              <a:ext cx="149925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Report</a:t>
              </a:r>
              <a:endParaRPr dirty="0"/>
            </a:p>
          </p:txBody>
        </p:sp>
        <p:sp>
          <p:nvSpPr>
            <p:cNvPr id="17" name="Shape 152">
              <a:extLst>
                <a:ext uri="{FF2B5EF4-FFF2-40B4-BE49-F238E27FC236}">
                  <a16:creationId xmlns:a16="http://schemas.microsoft.com/office/drawing/2014/main" id="{AAA7D0CE-C29C-4C8B-8718-B484868BC1D4}"/>
                </a:ext>
              </a:extLst>
            </p:cNvPr>
            <p:cNvSpPr/>
            <p:nvPr/>
          </p:nvSpPr>
          <p:spPr>
            <a:xfrm>
              <a:off x="0" y="1697585"/>
              <a:ext cx="370203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Import &amp; Insert Data</a:t>
              </a:r>
              <a:endParaRPr dirty="0"/>
            </a:p>
          </p:txBody>
        </p:sp>
        <p:sp>
          <p:nvSpPr>
            <p:cNvPr id="18" name="Shape 153">
              <a:extLst>
                <a:ext uri="{FF2B5EF4-FFF2-40B4-BE49-F238E27FC236}">
                  <a16:creationId xmlns:a16="http://schemas.microsoft.com/office/drawing/2014/main" id="{188A09F3-201D-4240-9B77-56C1B94352EB}"/>
                </a:ext>
              </a:extLst>
            </p:cNvPr>
            <p:cNvSpPr/>
            <p:nvPr/>
          </p:nvSpPr>
          <p:spPr>
            <a:xfrm>
              <a:off x="0" y="2569579"/>
              <a:ext cx="241947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Update &amp; Delete Brand/Store</a:t>
              </a:r>
              <a:endParaRPr dirty="0"/>
            </a:p>
          </p:txBody>
        </p:sp>
        <p:sp>
          <p:nvSpPr>
            <p:cNvPr id="19" name="Shape 154">
              <a:extLst>
                <a:ext uri="{FF2B5EF4-FFF2-40B4-BE49-F238E27FC236}">
                  <a16:creationId xmlns:a16="http://schemas.microsoft.com/office/drawing/2014/main" id="{B7A94572-A4B1-4A84-B9BB-577027C2ECCE}"/>
                </a:ext>
              </a:extLst>
            </p:cNvPr>
            <p:cNvSpPr/>
            <p:nvPr/>
          </p:nvSpPr>
          <p:spPr>
            <a:xfrm>
              <a:off x="0" y="3441573"/>
              <a:ext cx="76235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24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AU" dirty="0"/>
                <a:t>Publish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3144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Statistics feature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4428FA-F91C-4C9E-BD1E-945B9DCB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16930"/>
            <a:ext cx="9906000" cy="48016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7813C03-EDD4-4EFC-A41D-55516C3C011A}"/>
              </a:ext>
            </a:extLst>
          </p:cNvPr>
          <p:cNvSpPr/>
          <p:nvPr/>
        </p:nvSpPr>
        <p:spPr>
          <a:xfrm>
            <a:off x="1650670" y="4881841"/>
            <a:ext cx="902526" cy="359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CC3B2-10E9-45C8-A96C-F66A1C2895D4}"/>
              </a:ext>
            </a:extLst>
          </p:cNvPr>
          <p:cNvSpPr/>
          <p:nvPr/>
        </p:nvSpPr>
        <p:spPr>
          <a:xfrm>
            <a:off x="72512" y="1010438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generate the statistic data based on the chosen timeline, brand, and gender. </a:t>
            </a:r>
          </a:p>
        </p:txBody>
      </p:sp>
    </p:spTree>
    <p:extLst>
      <p:ext uri="{BB962C8B-B14F-4D97-AF65-F5344CB8AC3E}">
        <p14:creationId xmlns:p14="http://schemas.microsoft.com/office/powerpoint/2010/main" val="242096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Report feature (1/2)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7A1E19-89CE-4EB7-9807-744E8F02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6299"/>
            <a:ext cx="9906000" cy="48085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52567B-6E50-42DC-BB2E-E4FA625218F2}"/>
              </a:ext>
            </a:extLst>
          </p:cNvPr>
          <p:cNvSpPr/>
          <p:nvPr/>
        </p:nvSpPr>
        <p:spPr>
          <a:xfrm>
            <a:off x="8573984" y="3535878"/>
            <a:ext cx="902526" cy="359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9F12D7-132F-4503-A59F-7B86233A0CF0}"/>
              </a:ext>
            </a:extLst>
          </p:cNvPr>
          <p:cNvSpPr/>
          <p:nvPr/>
        </p:nvSpPr>
        <p:spPr>
          <a:xfrm>
            <a:off x="72512" y="995123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decide if the reported store should be added or removed based on its correctness. </a:t>
            </a:r>
          </a:p>
        </p:txBody>
      </p:sp>
    </p:spTree>
    <p:extLst>
      <p:ext uri="{BB962C8B-B14F-4D97-AF65-F5344CB8AC3E}">
        <p14:creationId xmlns:p14="http://schemas.microsoft.com/office/powerpoint/2010/main" val="24589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Report feature (2/2)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752D87-B08A-4FEE-B31E-EA02EB31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513"/>
            <a:ext cx="9906000" cy="466407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9A43541-335A-4488-9854-F465A4809BEC}"/>
              </a:ext>
            </a:extLst>
          </p:cNvPr>
          <p:cNvSpPr/>
          <p:nvPr/>
        </p:nvSpPr>
        <p:spPr>
          <a:xfrm>
            <a:off x="1923803" y="3325091"/>
            <a:ext cx="5973287" cy="866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B17FD-4E25-4277-AB6E-1B4D4C9CB8AC}"/>
              </a:ext>
            </a:extLst>
          </p:cNvPr>
          <p:cNvSpPr/>
          <p:nvPr/>
        </p:nvSpPr>
        <p:spPr>
          <a:xfrm>
            <a:off x="72512" y="1010438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have choices of optimized addresses based on the given address.</a:t>
            </a:r>
          </a:p>
        </p:txBody>
      </p:sp>
    </p:spTree>
    <p:extLst>
      <p:ext uri="{BB962C8B-B14F-4D97-AF65-F5344CB8AC3E}">
        <p14:creationId xmlns:p14="http://schemas.microsoft.com/office/powerpoint/2010/main" val="343957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Import/ Insert data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F7F3D3-A68B-4AEF-9EDC-ECB5BDBF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7130"/>
            <a:ext cx="9906000" cy="44714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15D1B3-AECD-4D2A-BF57-DD63B139ECB2}"/>
              </a:ext>
            </a:extLst>
          </p:cNvPr>
          <p:cNvSpPr/>
          <p:nvPr/>
        </p:nvSpPr>
        <p:spPr>
          <a:xfrm>
            <a:off x="72512" y="1010438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import brands/stores by csv file or insert them manually. </a:t>
            </a:r>
          </a:p>
        </p:txBody>
      </p:sp>
    </p:spTree>
    <p:extLst>
      <p:ext uri="{BB962C8B-B14F-4D97-AF65-F5344CB8AC3E}">
        <p14:creationId xmlns:p14="http://schemas.microsoft.com/office/powerpoint/2010/main" val="235226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Update/ Delete brand store (1/2)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194CEE-9372-47F0-A7A7-5280A20C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65084"/>
            <a:ext cx="9906000" cy="47535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D3E23D3-1296-43AB-85C5-6DCD5ADEFD35}"/>
              </a:ext>
            </a:extLst>
          </p:cNvPr>
          <p:cNvSpPr/>
          <p:nvPr/>
        </p:nvSpPr>
        <p:spPr>
          <a:xfrm>
            <a:off x="1591293" y="3429000"/>
            <a:ext cx="1128156" cy="456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903F6-2746-499E-8ADC-5D43D3A001DC}"/>
              </a:ext>
            </a:extLst>
          </p:cNvPr>
          <p:cNvSpPr/>
          <p:nvPr/>
        </p:nvSpPr>
        <p:spPr>
          <a:xfrm>
            <a:off x="72512" y="1010438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view all the existing brands/stores in the database in such table views. </a:t>
            </a:r>
          </a:p>
        </p:txBody>
      </p:sp>
    </p:spTree>
    <p:extLst>
      <p:ext uri="{BB962C8B-B14F-4D97-AF65-F5344CB8AC3E}">
        <p14:creationId xmlns:p14="http://schemas.microsoft.com/office/powerpoint/2010/main" val="88384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KINDER FOOD FINDER SYSTEM</a:t>
            </a:r>
          </a:p>
          <a:p>
            <a:r>
              <a:rPr lang="en-AU" sz="2600" dirty="0"/>
              <a:t>Server – Update/ Delete brand store (2/2)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E33858-22AE-41D6-A2AF-E5C2F84BD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446"/>
            <a:ext cx="9906000" cy="47741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F14D32-AF0B-4123-AABD-27861FFEA467}"/>
              </a:ext>
            </a:extLst>
          </p:cNvPr>
          <p:cNvSpPr/>
          <p:nvPr/>
        </p:nvSpPr>
        <p:spPr>
          <a:xfrm>
            <a:off x="1318161" y="1935679"/>
            <a:ext cx="1811268" cy="1935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6A319-50DD-4460-A274-C51E9AE33565}"/>
              </a:ext>
            </a:extLst>
          </p:cNvPr>
          <p:cNvSpPr/>
          <p:nvPr/>
        </p:nvSpPr>
        <p:spPr>
          <a:xfrm>
            <a:off x="72512" y="1010438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see the detail of a brand/store after clicking on them in the table. </a:t>
            </a:r>
          </a:p>
        </p:txBody>
      </p:sp>
    </p:spTree>
    <p:extLst>
      <p:ext uri="{BB962C8B-B14F-4D97-AF65-F5344CB8AC3E}">
        <p14:creationId xmlns:p14="http://schemas.microsoft.com/office/powerpoint/2010/main" val="3817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WEB-PAGE SERVER</a:t>
            </a:r>
          </a:p>
          <a:p>
            <a:r>
              <a:rPr lang="en-AU" sz="2600" dirty="0"/>
              <a:t>Publish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A4E221-18B3-4E3D-A56F-26722F39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947"/>
            <a:ext cx="9906000" cy="474964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7012DB-A8E0-4F61-84C9-77F53870CA79}"/>
              </a:ext>
            </a:extLst>
          </p:cNvPr>
          <p:cNvSpPr/>
          <p:nvPr/>
        </p:nvSpPr>
        <p:spPr>
          <a:xfrm>
            <a:off x="1448790" y="3429000"/>
            <a:ext cx="1235034" cy="50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0FA3C0-22EE-46C6-B144-B65A8134607E}"/>
              </a:ext>
            </a:extLst>
          </p:cNvPr>
          <p:cNvSpPr/>
          <p:nvPr/>
        </p:nvSpPr>
        <p:spPr>
          <a:xfrm>
            <a:off x="72512" y="1010438"/>
            <a:ext cx="976097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 can publish the new version of brand/store database if any change applied. </a:t>
            </a:r>
          </a:p>
        </p:txBody>
      </p:sp>
    </p:spTree>
    <p:extLst>
      <p:ext uri="{BB962C8B-B14F-4D97-AF65-F5344CB8AC3E}">
        <p14:creationId xmlns:p14="http://schemas.microsoft.com/office/powerpoint/2010/main" val="175622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6025"/>
              </p:ext>
            </p:extLst>
          </p:nvPr>
        </p:nvGraphicFramePr>
        <p:xfrm>
          <a:off x="4734195" y="1528579"/>
          <a:ext cx="4082146" cy="3121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KINDER FOOD FINDER SYSTEM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5148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9178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5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879433"/>
              </p:ext>
            </p:extLst>
          </p:nvPr>
        </p:nvGraphicFramePr>
        <p:xfrm>
          <a:off x="4734195" y="1528579"/>
          <a:ext cx="4082146" cy="3121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KINDER FOOD FINDER SYSTEM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5148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9178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0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A162-4F35-6847-8B65-5EEEF8F1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1E11-63A5-404E-AB4C-5E9053BE05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Conclusion / Next Step</a:t>
            </a:r>
          </a:p>
          <a:p>
            <a:endParaRPr lang="en-US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29359-64EF-41E7-8DE0-6890474D398D}"/>
              </a:ext>
            </a:extLst>
          </p:cNvPr>
          <p:cNvSpPr/>
          <p:nvPr/>
        </p:nvSpPr>
        <p:spPr>
          <a:xfrm>
            <a:off x="1" y="1276621"/>
            <a:ext cx="9905999" cy="2928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providing an information channel about animal-welfare the project helps close the consumers’ intention and behaviour gap.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of the project: Mobile application and Web-page server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step: The client will deploy the system.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51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10">
            <a:extLst>
              <a:ext uri="{FF2B5EF4-FFF2-40B4-BE49-F238E27FC236}">
                <a16:creationId xmlns:a16="http://schemas.microsoft.com/office/drawing/2014/main" id="{AB9F36F0-FA0C-44C9-A958-D632EF49C9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906000" cy="6858000"/>
          </a:xfrm>
          <a:prstGeom prst="homePlate">
            <a:avLst>
              <a:gd name="adj" fmla="val 0"/>
            </a:avLst>
          </a:prstGeom>
          <a:solidFill>
            <a:srgbClr val="F8B323"/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5720" tIns="36576" rIns="45720" bIns="36576" anchor="ctr" anchorCtr="0"/>
          <a:lstStyle/>
          <a:p>
            <a:pPr lvl="0" algn="ctr" defTabSz="76979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GB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C1737F77-696F-4BAE-BC03-CB9D7130F1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2747410"/>
            <a:ext cx="6092890" cy="1620000"/>
          </a:xfrm>
          <a:prstGeom prst="homePlate">
            <a:avLst>
              <a:gd name="adj" fmla="val 0"/>
            </a:avLst>
          </a:prstGeom>
          <a:solidFill>
            <a:srgbClr val="FFE600"/>
          </a:solidFill>
          <a:ln w="76200" cap="flat" cmpd="sng" algn="ctr">
            <a:noFill/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tIns="36576" rIns="45720" bIns="36576" anchor="ctr" anchorCtr="0"/>
          <a:lstStyle/>
          <a:p>
            <a:pPr lvl="0" algn="ctr" defTabSz="76979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6000" b="1" kern="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0" lang="en-GB" sz="6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utoShape 10">
            <a:extLst>
              <a:ext uri="{FF2B5EF4-FFF2-40B4-BE49-F238E27FC236}">
                <a16:creationId xmlns:a16="http://schemas.microsoft.com/office/drawing/2014/main" id="{21B924CB-2589-4EDB-9A1B-2C42E253D0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7647" y="2747410"/>
            <a:ext cx="3658353" cy="1620000"/>
          </a:xfrm>
          <a:prstGeom prst="homePlate">
            <a:avLst>
              <a:gd name="adj" fmla="val 0"/>
            </a:avLst>
          </a:prstGeom>
          <a:solidFill>
            <a:srgbClr val="7C7C7C"/>
          </a:solidFill>
          <a:ln w="76200" cap="flat" cmpd="sng" algn="ctr">
            <a:noFill/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tIns="36576" rIns="45720" bIns="36576" anchor="t" anchorCtr="0"/>
          <a:lstStyle/>
          <a:p>
            <a:pPr defTabSz="76979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GB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69752B9-99C0-4061-B6C9-EFFAFC0D7E10}"/>
              </a:ext>
            </a:extLst>
          </p:cNvPr>
          <p:cNvSpPr txBox="1">
            <a:spLocks/>
          </p:cNvSpPr>
          <p:nvPr/>
        </p:nvSpPr>
        <p:spPr>
          <a:xfrm>
            <a:off x="6014509" y="2887935"/>
            <a:ext cx="3968870" cy="162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700"/>
              </a:spcBef>
              <a:buClr>
                <a:schemeClr val="tx2"/>
              </a:buClr>
              <a:buNone/>
            </a:pPr>
            <a:r>
              <a:rPr lang="en-AU" sz="4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363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PROJECT BACKGROUND</a:t>
            </a:r>
          </a:p>
          <a:p>
            <a:r>
              <a:rPr lang="en-AU" sz="2600" dirty="0"/>
              <a:t>Introduction to the project (1/2)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A4BE4A-2ABE-445F-B469-676F18968A1B}"/>
              </a:ext>
            </a:extLst>
          </p:cNvPr>
          <p:cNvGrpSpPr/>
          <p:nvPr/>
        </p:nvGrpSpPr>
        <p:grpSpPr>
          <a:xfrm>
            <a:off x="279753" y="949624"/>
            <a:ext cx="9346495" cy="1005636"/>
            <a:chOff x="270024" y="1007990"/>
            <a:chExt cx="9346495" cy="1437331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A0C4C79A-7B73-4344-A22B-86ED8CDB40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7791" y="1007990"/>
              <a:ext cx="6608728" cy="1437331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bg1"/>
              </a:solidFill>
              <a:prstDash val="solid"/>
              <a:headEnd/>
              <a:tailEnd/>
            </a:ln>
            <a:effectLst/>
          </p:spPr>
          <p:txBody>
            <a:bodyPr lIns="45720" tIns="36576" rIns="45720" bIns="36576" anchor="ctr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47675" algn="ctr" defTabSz="76979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KINDER FOOD FINDER SYSTEM</a:t>
              </a:r>
              <a:endParaRPr lang="en-GB" sz="2400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utoShape 10">
              <a:extLst>
                <a:ext uri="{FF2B5EF4-FFF2-40B4-BE49-F238E27FC236}">
                  <a16:creationId xmlns:a16="http://schemas.microsoft.com/office/drawing/2014/main" id="{74B2C4B5-4335-4E2E-BCB3-D454660D6A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0024" y="1007990"/>
              <a:ext cx="3418488" cy="1437331"/>
            </a:xfrm>
            <a:prstGeom prst="homePlate">
              <a:avLst>
                <a:gd name="adj" fmla="val 36238"/>
              </a:avLst>
            </a:prstGeom>
            <a:solidFill>
              <a:srgbClr val="F8B323"/>
            </a:solidFill>
            <a:ln w="76200" cap="flat" cmpd="sng" algn="ctr">
              <a:solidFill>
                <a:schemeClr val="bg1"/>
              </a:solidFill>
              <a:prstDash val="solid"/>
              <a:headEnd/>
              <a:tailEnd/>
            </a:ln>
            <a:effectLst/>
          </p:spPr>
          <p:txBody>
            <a:bodyPr lIns="45720" tIns="36576" rIns="45720" bIns="36576" anchor="ctr" anchorCtr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6979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AU" sz="3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endParaRPr kumimoji="0" lang="en-GB" sz="3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74A7E90-60CD-42D3-A7E4-9279CCB1B2DF}"/>
              </a:ext>
            </a:extLst>
          </p:cNvPr>
          <p:cNvSpPr/>
          <p:nvPr/>
        </p:nvSpPr>
        <p:spPr>
          <a:xfrm>
            <a:off x="1" y="1974713"/>
            <a:ext cx="10028902" cy="2928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welfare refers to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animals or livestock is coping with the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 in which they live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Farmstead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provide decent living condition for livestock is acknowledged as “animal-friendly”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and more 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wants to provide support for the animal welfare movements.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 by animal welfare organizations</a:t>
            </a: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help consumers to identify animal-friendly brand.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0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BACKGROUND</a:t>
            </a:r>
          </a:p>
          <a:p>
            <a:r>
              <a:rPr lang="en-AU" sz="2600" dirty="0"/>
              <a:t>Introduction to the project (2/2)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705550-A2F7-4352-B5CC-323C51FFC891}"/>
              </a:ext>
            </a:extLst>
          </p:cNvPr>
          <p:cNvSpPr/>
          <p:nvPr/>
        </p:nvSpPr>
        <p:spPr>
          <a:xfrm>
            <a:off x="72513" y="985099"/>
            <a:ext cx="976097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 to transparent and accurate animal-welfare information is a complicated process.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141E2D5-D584-4DC2-9204-2F5294B9E319}"/>
              </a:ext>
            </a:extLst>
          </p:cNvPr>
          <p:cNvSpPr/>
          <p:nvPr/>
        </p:nvSpPr>
        <p:spPr>
          <a:xfrm rot="5400000">
            <a:off x="2502080" y="3475141"/>
            <a:ext cx="4134796" cy="781536"/>
          </a:xfrm>
          <a:prstGeom prst="triangle">
            <a:avLst/>
          </a:prstGeom>
          <a:solidFill>
            <a:srgbClr val="FFE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A763D-A9C2-4B22-A77A-F7B2B3E8606A}"/>
              </a:ext>
            </a:extLst>
          </p:cNvPr>
          <p:cNvSpPr/>
          <p:nvPr/>
        </p:nvSpPr>
        <p:spPr>
          <a:xfrm>
            <a:off x="5235419" y="2128782"/>
            <a:ext cx="4525555" cy="3632923"/>
          </a:xfrm>
          <a:prstGeom prst="rect">
            <a:avLst/>
          </a:prstGeom>
          <a:noFill/>
          <a:ln w="28575" cap="flat" cmpd="sng" algn="ctr">
            <a:solidFill>
              <a:srgbClr val="FFBE00"/>
            </a:solidFill>
            <a:prstDash val="solid"/>
            <a:miter lim="800000"/>
          </a:ln>
          <a:effectLst/>
        </p:spPr>
        <p:txBody>
          <a:bodyPr lIns="360000" tIns="180000" rIns="360000" bIns="360000" rtlCol="0" anchor="t" anchorCtr="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dirty="0">
                <a:solidFill>
                  <a:srgbClr val="000000"/>
                </a:solidFill>
                <a:latin typeface="Arial"/>
              </a:rPr>
              <a:t>Using Information Technology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produce a system that grants users access to information regarding animal-welfare matter of different brands in an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2200" kern="0" dirty="0">
                <a:solidFill>
                  <a:srgbClr val="000000"/>
                </a:solidFill>
                <a:latin typeface="Arial"/>
              </a:rPr>
              <a:t> way.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E9F595-27AE-4EFB-ABDD-CD041FAA5D8C}"/>
              </a:ext>
            </a:extLst>
          </p:cNvPr>
          <p:cNvSpPr/>
          <p:nvPr/>
        </p:nvSpPr>
        <p:spPr>
          <a:xfrm>
            <a:off x="5235419" y="1940616"/>
            <a:ext cx="4314418" cy="318889"/>
          </a:xfrm>
          <a:prstGeom prst="rect">
            <a:avLst/>
          </a:prstGeom>
          <a:solidFill>
            <a:srgbClr val="FFFFFF"/>
          </a:solidFill>
          <a:ln w="762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kern="0" dirty="0">
                <a:solidFill>
                  <a:srgbClr val="000000"/>
                </a:solidFill>
                <a:latin typeface="Arial"/>
              </a:rPr>
              <a:t>Objective and Deliverable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1C509-576B-4EDD-B5D2-65432247F2E0}"/>
              </a:ext>
            </a:extLst>
          </p:cNvPr>
          <p:cNvSpPr/>
          <p:nvPr/>
        </p:nvSpPr>
        <p:spPr>
          <a:xfrm>
            <a:off x="1" y="2481230"/>
            <a:ext cx="4413534" cy="2928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Ambiguous product labelling;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advertising;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consuming (For shoppers);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connection between organizations and individual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93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BACKGROUND</a:t>
            </a:r>
          </a:p>
          <a:p>
            <a:r>
              <a:rPr lang="en-AU" sz="2600" dirty="0"/>
              <a:t>Related works (1/2) – Shop ethical!</a:t>
            </a:r>
          </a:p>
        </p:txBody>
      </p:sp>
      <p:pic>
        <p:nvPicPr>
          <p:cNvPr id="2052" name="Picture 4" descr="Káº¿t quáº£ hÃ¬nh áº£nh cho Shop Ethical!">
            <a:extLst>
              <a:ext uri="{FF2B5EF4-FFF2-40B4-BE49-F238E27FC236}">
                <a16:creationId xmlns:a16="http://schemas.microsoft.com/office/drawing/2014/main" id="{584B449D-E5A5-435E-94A6-807AB3AD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12722"/>
            <a:ext cx="30362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5AF1CA-EEF7-4AEB-993A-EA5E2F2926EC}"/>
              </a:ext>
            </a:extLst>
          </p:cNvPr>
          <p:cNvSpPr/>
          <p:nvPr/>
        </p:nvSpPr>
        <p:spPr>
          <a:xfrm>
            <a:off x="478763" y="6336751"/>
            <a:ext cx="299312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Figure 1. Shop ethical!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DD748-0F5B-492D-9D28-A73761E690FD}"/>
              </a:ext>
            </a:extLst>
          </p:cNvPr>
          <p:cNvSpPr/>
          <p:nvPr/>
        </p:nvSpPr>
        <p:spPr>
          <a:xfrm>
            <a:off x="3785419" y="1061709"/>
            <a:ext cx="6039667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Shop ethical!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users with ethical information of the several companies (Not ethics of the product)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users making purchasing decision.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multiple product categories: Food &amp; Drink, Baby, Clothing, Pet, Retail, Toys, etc.</a:t>
            </a:r>
          </a:p>
        </p:txBody>
      </p:sp>
    </p:spTree>
    <p:extLst>
      <p:ext uri="{BB962C8B-B14F-4D97-AF65-F5344CB8AC3E}">
        <p14:creationId xmlns:p14="http://schemas.microsoft.com/office/powerpoint/2010/main" val="22519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BACKGROUND</a:t>
            </a:r>
          </a:p>
          <a:p>
            <a:r>
              <a:rPr lang="en-AU" sz="2600" dirty="0"/>
              <a:t>Related works (2/2) – Good on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AF1CA-EEF7-4AEB-993A-EA5E2F2926EC}"/>
              </a:ext>
            </a:extLst>
          </p:cNvPr>
          <p:cNvSpPr/>
          <p:nvPr/>
        </p:nvSpPr>
        <p:spPr>
          <a:xfrm>
            <a:off x="500052" y="6336751"/>
            <a:ext cx="2950552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Figure 2. Good on You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DD748-0F5B-492D-9D28-A73761E690FD}"/>
              </a:ext>
            </a:extLst>
          </p:cNvPr>
          <p:cNvSpPr/>
          <p:nvPr/>
        </p:nvSpPr>
        <p:spPr>
          <a:xfrm>
            <a:off x="3785419" y="1061709"/>
            <a:ext cx="6039667" cy="45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600" b="1" dirty="0">
                <a:solidFill>
                  <a:schemeClr val="tx1"/>
                </a:solidFill>
              </a:rPr>
              <a:t>Good on you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can access ethical rating of fashion brands.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is determined by how the brand involves in: pollution, waste, human and animal welfare.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E116FE-93C1-4492-8EE6-91C469B7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5" t="9990" r="37866" b="9252"/>
          <a:stretch/>
        </p:blipFill>
        <p:spPr>
          <a:xfrm>
            <a:off x="465089" y="1012722"/>
            <a:ext cx="30204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09A3-3F8C-44EE-A7E0-CC64C1FCE930}"/>
              </a:ext>
            </a:extLst>
          </p:cNvPr>
          <p:cNvSpPr/>
          <p:nvPr/>
        </p:nvSpPr>
        <p:spPr>
          <a:xfrm>
            <a:off x="3832986" y="1325158"/>
            <a:ext cx="5058848" cy="4207685"/>
          </a:xfrm>
          <a:prstGeom prst="rect">
            <a:avLst/>
          </a:prstGeom>
          <a:solidFill>
            <a:srgbClr val="282828">
              <a:alpha val="4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30" dirty="0">
              <a:solidFill>
                <a:srgbClr val="000000"/>
              </a:solidFill>
              <a:latin typeface="EYInterstate" panose="02000503020000020004" pitchFamily="2" charset="0"/>
            </a:endParaRPr>
          </a:p>
        </p:txBody>
      </p:sp>
      <p:graphicFrame>
        <p:nvGraphicFramePr>
          <p:cNvPr id="13" name="AgendaTable">
            <a:extLst>
              <a:ext uri="{FF2B5EF4-FFF2-40B4-BE49-F238E27FC236}">
                <a16:creationId xmlns:a16="http://schemas.microsoft.com/office/drawing/2014/main" id="{8377BF78-EEF1-4820-85C5-8011C916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4203"/>
              </p:ext>
            </p:extLst>
          </p:nvPr>
        </p:nvGraphicFramePr>
        <p:xfrm>
          <a:off x="4734195" y="1528579"/>
          <a:ext cx="4082146" cy="3121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7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55721" marR="55721" marT="27861" marB="2786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1pPr>
                      <a:lvl2pPr marL="52152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2pPr>
                      <a:lvl3pPr marL="104305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3pPr>
                      <a:lvl4pPr marL="156458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4pPr>
                      <a:lvl5pPr marL="2086112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5pPr>
                      <a:lvl6pPr marL="2607640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6pPr>
                      <a:lvl7pPr marL="3129168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7pPr>
                      <a:lvl8pPr marL="3650696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8pPr>
                      <a:lvl9pPr marL="4172224" algn="l" defTabSz="1043056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EYInterstate Light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 BACKGROUND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KINDER FOOD FINDER SYSTEM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3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MOBILE APPLICATION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51482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WEB-PAGE SERVER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91787"/>
                  </a:ext>
                </a:extLst>
              </a:tr>
              <a:tr h="624323"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55721" marR="55721" marT="27861" marB="278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840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8288" algn="l"/>
                        </a:tabLst>
                        <a:defRPr/>
                      </a:pPr>
                      <a:r>
                        <a:rPr lang="en-US" sz="1500" b="1" strike="noStrike" kern="12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CONCLUSION/ NEXT STEPS</a:t>
                      </a: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5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501" marR="2501" marT="2501" marB="3751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4857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2D4567-A503-411B-82AF-63DC44FD5B2B}"/>
              </a:ext>
            </a:extLst>
          </p:cNvPr>
          <p:cNvSpPr txBox="1">
            <a:spLocks/>
          </p:cNvSpPr>
          <p:nvPr/>
        </p:nvSpPr>
        <p:spPr>
          <a:xfrm>
            <a:off x="584907" y="966804"/>
            <a:ext cx="7281168" cy="356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75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AU" sz="211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Government services">
            <a:extLst>
              <a:ext uri="{FF2B5EF4-FFF2-40B4-BE49-F238E27FC236}">
                <a16:creationId xmlns:a16="http://schemas.microsoft.com/office/drawing/2014/main" id="{F2B3E2BB-3B71-463A-92CA-A9515012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7" y="1325158"/>
            <a:ext cx="4298400" cy="4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0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7B98E-B1F7-433A-8730-ACEC4883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2F5F-8B3B-4081-96F7-5BDA783C50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562" y="-18256"/>
            <a:ext cx="8961437" cy="878678"/>
          </a:xfrm>
        </p:spPr>
        <p:txBody>
          <a:bodyPr/>
          <a:lstStyle/>
          <a:p>
            <a:r>
              <a:rPr lang="en-AU" dirty="0"/>
              <a:t>KINDER FOOD FINDER SYSTEM</a:t>
            </a:r>
          </a:p>
          <a:p>
            <a:r>
              <a:rPr lang="en-AU" sz="2600" dirty="0"/>
              <a:t>System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B984B-01B4-499A-9324-B6B39ABBC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0" y="1869809"/>
            <a:ext cx="9000000" cy="45373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945367-4F2E-486C-81B0-75815E3B730E}"/>
              </a:ext>
            </a:extLst>
          </p:cNvPr>
          <p:cNvSpPr/>
          <p:nvPr/>
        </p:nvSpPr>
        <p:spPr>
          <a:xfrm>
            <a:off x="453000" y="6407117"/>
            <a:ext cx="8455026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Figure 1. Architecture of the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E4588-9C4A-4664-B6A5-E02BF0D8C352}"/>
              </a:ext>
            </a:extLst>
          </p:cNvPr>
          <p:cNvSpPr/>
          <p:nvPr/>
        </p:nvSpPr>
        <p:spPr>
          <a:xfrm>
            <a:off x="72513" y="985099"/>
            <a:ext cx="976097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Kinder Food Finder system consists of two important parts: (1) Mobile application and (2) Web-page server</a:t>
            </a:r>
          </a:p>
        </p:txBody>
      </p:sp>
    </p:spTree>
    <p:extLst>
      <p:ext uri="{BB962C8B-B14F-4D97-AF65-F5344CB8AC3E}">
        <p14:creationId xmlns:p14="http://schemas.microsoft.com/office/powerpoint/2010/main" val="194655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1005</Words>
  <Application>Microsoft Office PowerPoint</Application>
  <PresentationFormat>A4 Paper (210x297 mm)</PresentationFormat>
  <Paragraphs>238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等线</vt:lpstr>
      <vt:lpstr>微软雅黑</vt:lpstr>
      <vt:lpstr>Arial</vt:lpstr>
      <vt:lpstr>Calibri</vt:lpstr>
      <vt:lpstr>EYInterstate</vt:lpstr>
      <vt:lpstr>Gill Sans MT</vt:lpstr>
      <vt:lpstr>Helvetica</vt:lpstr>
      <vt:lpstr>Office Theme</vt:lpstr>
      <vt:lpstr>PowerPoint Presentation</vt:lpstr>
      <vt:lpstr>PowerPoint Presentation</vt:lpstr>
      <vt:lpstr>PowerPoint Presentation</vt:lpstr>
      <vt:lpstr>1</vt:lpstr>
      <vt:lpstr>1</vt:lpstr>
      <vt:lpstr>1</vt:lpstr>
      <vt:lpstr>1</vt:lpstr>
      <vt:lpstr>PowerPoint Presentation</vt:lpstr>
      <vt:lpstr>2</vt:lpstr>
      <vt:lpstr>2</vt:lpstr>
      <vt:lpstr>PowerPoint Presentation</vt:lpstr>
      <vt:lpstr>3</vt:lpstr>
      <vt:lpstr>3</vt:lpstr>
      <vt:lpstr>3</vt:lpstr>
      <vt:lpstr>3</vt:lpstr>
      <vt:lpstr>2</vt:lpstr>
      <vt:lpstr>3</vt:lpstr>
      <vt:lpstr>3</vt:lpstr>
      <vt:lpstr>3</vt:lpstr>
      <vt:lpstr>PowerPoint Presentation</vt:lpstr>
      <vt:lpstr>4</vt:lpstr>
      <vt:lpstr>4</vt:lpstr>
      <vt:lpstr>4</vt:lpstr>
      <vt:lpstr>4</vt:lpstr>
      <vt:lpstr>4</vt:lpstr>
      <vt:lpstr>4</vt:lpstr>
      <vt:lpstr>4</vt:lpstr>
      <vt:lpstr>2</vt:lpstr>
      <vt:lpstr>4</vt:lpstr>
      <vt:lpstr>PowerPoint Presentation</vt:lpstr>
      <vt:lpstr>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Thien Ly</dc:creator>
  <cp:lastModifiedBy>Long Thien Ly</cp:lastModifiedBy>
  <cp:revision>116</cp:revision>
  <dcterms:created xsi:type="dcterms:W3CDTF">2019-05-12T00:22:05Z</dcterms:created>
  <dcterms:modified xsi:type="dcterms:W3CDTF">2019-05-31T06:11:14Z</dcterms:modified>
</cp:coreProperties>
</file>